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9.xml" ContentType="application/vnd.openxmlformats-officedocument.theme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theme/theme11.xml" ContentType="application/vnd.openxmlformats-officedocument.theme+xml"/>
  <Override PartName="/ppt/slideLayouts/slideLayout23.xml" ContentType="application/vnd.openxmlformats-officedocument.presentationml.slideLayout+xml"/>
  <Override PartName="/ppt/theme/theme1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3.xml" ContentType="application/vnd.openxmlformats-officedocument.theme+xml"/>
  <Override PartName="/ppt/slideLayouts/slideLayout27.xml" ContentType="application/vnd.openxmlformats-officedocument.presentationml.slideLayout+xml"/>
  <Override PartName="/ppt/theme/theme1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7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9.xml" ContentType="application/vnd.openxmlformats-officedocument.theme+xml"/>
  <Override PartName="/ppt/slideLayouts/slideLayout43.xml" ContentType="application/vnd.openxmlformats-officedocument.presentationml.slideLayout+xml"/>
  <Override PartName="/ppt/theme/theme20.xml" ContentType="application/vnd.openxmlformats-officedocument.theme+xml"/>
  <Override PartName="/ppt/slideLayouts/slideLayout4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739" r:id="rId2"/>
    <p:sldMasterId id="2147483761" r:id="rId3"/>
    <p:sldMasterId id="2147483767" r:id="rId4"/>
    <p:sldMasterId id="2147483774" r:id="rId5"/>
    <p:sldMasterId id="2147483780" r:id="rId6"/>
    <p:sldMasterId id="2147483784" r:id="rId7"/>
    <p:sldMasterId id="2147483786" r:id="rId8"/>
    <p:sldMasterId id="2147483788" r:id="rId9"/>
    <p:sldMasterId id="2147483792" r:id="rId10"/>
    <p:sldMasterId id="2147483794" r:id="rId11"/>
    <p:sldMasterId id="2147483796" r:id="rId12"/>
    <p:sldMasterId id="2147483798" r:id="rId13"/>
    <p:sldMasterId id="2147483802" r:id="rId14"/>
    <p:sldMasterId id="2147483817" r:id="rId15"/>
    <p:sldMasterId id="2147483841" r:id="rId16"/>
    <p:sldMasterId id="2147483845" r:id="rId17"/>
    <p:sldMasterId id="2147483849" r:id="rId18"/>
    <p:sldMasterId id="2147483853" r:id="rId19"/>
    <p:sldMasterId id="2147483857" r:id="rId20"/>
    <p:sldMasterId id="2147483860" r:id="rId21"/>
  </p:sldMasterIdLst>
  <p:notesMasterIdLst>
    <p:notesMasterId r:id="rId28"/>
  </p:notesMasterIdLst>
  <p:sldIdLst>
    <p:sldId id="426" r:id="rId22"/>
    <p:sldId id="439" r:id="rId23"/>
    <p:sldId id="429" r:id="rId24"/>
    <p:sldId id="449" r:id="rId25"/>
    <p:sldId id="350" r:id="rId26"/>
    <p:sldId id="258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FE2A"/>
    <a:srgbClr val="FF99FF"/>
    <a:srgbClr val="1D3253"/>
    <a:srgbClr val="6600FF"/>
    <a:srgbClr val="0A120E"/>
    <a:srgbClr val="47D3DC"/>
    <a:srgbClr val="4CC1EF"/>
    <a:srgbClr val="3F4043"/>
    <a:srgbClr val="383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75739" autoAdjust="0"/>
  </p:normalViewPr>
  <p:slideViewPr>
    <p:cSldViewPr snapToGrid="0">
      <p:cViewPr varScale="1">
        <p:scale>
          <a:sx n="63" d="100"/>
          <a:sy n="63" d="100"/>
        </p:scale>
        <p:origin x="1181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1C596-F2D0-40AC-8101-3B6A8A88043B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D7983-8B6E-4A45-8F49-16AC543A0D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38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K7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物流中心工作區域劃分成 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6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類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1F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有收料理貨區、及待驗區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3F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有特定作業區、調儲用的理貨區和暫存區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以及依材料別分區存放的倉儲區</a:t>
            </a:r>
            <a:endParaRPr lang="zh-TW" altLang="en-US" sz="1400" b="1" kern="0" dirty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D7983-8B6E-4A45-8F49-16AC543A0D9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798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在收料人員完成收料理貨後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會將貨物從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1F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的收料理貨區推至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3F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的調儲理貨區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若是有需要將貨物併板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也可以先在此區域進行貨物的整理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再將貨物推至調儲暫存區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接下來操作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WMS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系統功能選擇貨物要放置的料架儲位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確認後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就會驅動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AMR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來將貨物搬運到指定的儲位存放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搬完之後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 系統就會即時更新棧板和料架儲位的綁定關係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確保這板貨物可以讓庫房人員很清楚地知道它目前存放在哪個儲位</a:t>
            </a:r>
            <a:endParaRPr lang="zh-TW" altLang="en-US" sz="1400" b="1" kern="0" dirty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D7983-8B6E-4A45-8F49-16AC543A0D9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37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400" b="1" kern="0" dirty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D7983-8B6E-4A45-8F49-16AC543A0D9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04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收料大視野專案是由軟體、硬體和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AI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模型三方協作的模式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, </a:t>
            </a:r>
            <a:endParaRPr lang="zh-TW" altLang="en-US" sz="1400" b="1" kern="0" dirty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D7983-8B6E-4A45-8F49-16AC543A0D9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78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最後是 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Plan to do,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有</a:t>
            </a:r>
            <a:r>
              <a:rPr lang="en-US" altLang="zh-TW" sz="1400" b="1" kern="0" baseline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 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2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項系統精進和 </a:t>
            </a:r>
            <a:r>
              <a:rPr lang="en-US" altLang="zh-TW" sz="1400" b="1" kern="0" baseline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3 </a:t>
            </a:r>
            <a:r>
              <a:rPr lang="zh-TW" altLang="en-US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項自動化專案</a:t>
            </a:r>
            <a:r>
              <a:rPr lang="en-US" altLang="zh-TW" sz="1400" b="1" kern="0" dirty="0" smtClean="0">
                <a:solidFill>
                  <a:srgbClr val="0A120E"/>
                </a:solidFill>
                <a:latin typeface="Microsoft YaHei"/>
                <a:ea typeface="Microsoft YaHei"/>
                <a:cs typeface="+mn-cs"/>
              </a:rPr>
              <a:t>;</a:t>
            </a:r>
            <a:endParaRPr lang="zh-TW" altLang="en-US" sz="1400" b="1" kern="0" dirty="0">
              <a:solidFill>
                <a:srgbClr val="0A120E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D7983-8B6E-4A45-8F49-16AC543A0D9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42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zh-TW" altLang="en-US" sz="1200" b="1" kern="0" dirty="0">
              <a:solidFill>
                <a:prstClr val="black">
                  <a:lumMod val="50000"/>
                  <a:lumOff val="50000"/>
                </a:prstClr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D7983-8B6E-4A45-8F49-16AC543A0D9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2" y="1893536"/>
            <a:ext cx="9859383" cy="1788340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63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0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0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131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4" y="1893537"/>
            <a:ext cx="9859383" cy="1788340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65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1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1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5" name="文字方塊 84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63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3" y="2142067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62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9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242266" y="-342899"/>
            <a:ext cx="12866068" cy="755649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682200" y="-2846767"/>
            <a:ext cx="7088800" cy="124532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Arial"/>
              <a:sym typeface="Arial"/>
            </a:endParaRPr>
          </a:p>
        </p:txBody>
      </p:sp>
      <p:sp>
        <p:nvSpPr>
          <p:cNvPr id="51" name="Google Shape;51;p6"/>
          <p:cNvSpPr/>
          <p:nvPr/>
        </p:nvSpPr>
        <p:spPr>
          <a:xfrm rot="10800000">
            <a:off x="-495300" y="-114000"/>
            <a:ext cx="1193600" cy="70736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Arial"/>
              <a:sym typeface="Arial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11653000" y="-156967"/>
            <a:ext cx="1041600" cy="70736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Arial"/>
              <a:sym typeface="Arial"/>
            </a:endParaRPr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57533" y="720000"/>
            <a:ext cx="1027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l="24087" t="19903"/>
          <a:stretch/>
        </p:blipFill>
        <p:spPr>
          <a:xfrm>
            <a:off x="-139700" y="-113999"/>
            <a:ext cx="4952999" cy="323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l="22039" t="14089"/>
          <a:stretch/>
        </p:blipFill>
        <p:spPr>
          <a:xfrm rot="-10799995">
            <a:off x="7607301" y="3670568"/>
            <a:ext cx="4838700" cy="3301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 userDrawn="1"/>
        </p:nvSpPr>
        <p:spPr>
          <a:xfrm>
            <a:off x="7958667" y="6180667"/>
            <a:ext cx="3386667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015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Microsoft YaHei"/>
                <a:cs typeface="Calibri" panose="020F0502020204030204" pitchFamily="34" charset="0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 pitchFamily="34" charset="0"/>
              <a:ea typeface="Microsoft YaHei"/>
              <a:cs typeface="Calibri" panose="020F0502020204030204" pitchFamily="34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038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910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4" y="4197085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1867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867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867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867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45" y="845106"/>
            <a:ext cx="243953" cy="409292"/>
          </a:xfrm>
          <a:prstGeom prst="rect">
            <a:avLst/>
          </a:prstGeom>
          <a:noFill/>
        </p:spPr>
        <p:txBody>
          <a:bodyPr wrap="none" lIns="120765" tIns="60395" rIns="120765" bIns="60395" rtlCol="0">
            <a:spAutoFit/>
          </a:bodyPr>
          <a:lstStyle/>
          <a:p>
            <a:pPr marL="0" marR="0" lvl="0" indent="0" algn="l" defTabSz="12072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9" y="1892829"/>
            <a:ext cx="7296811" cy="2304256"/>
          </a:xfrm>
        </p:spPr>
        <p:txBody>
          <a:bodyPr anchor="t"/>
          <a:lstStyle>
            <a:lvl1pPr marL="0" marR="0" indent="0" algn="l" defTabSz="905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05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69" y="6365647"/>
            <a:ext cx="2494954" cy="347737"/>
          </a:xfrm>
          <a:prstGeom prst="rect">
            <a:avLst/>
          </a:prstGeom>
        </p:spPr>
        <p:txBody>
          <a:bodyPr wrap="none" lIns="120765" tIns="60395" rIns="120765" bIns="60395">
            <a:spAutoFit/>
          </a:bodyPr>
          <a:lstStyle/>
          <a:p>
            <a:pPr marL="0" marR="0" lvl="0" indent="0" algn="l" defTabSz="12072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67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Security-B</a:t>
            </a:r>
            <a:endParaRPr kumimoji="0" lang="zh-TW" altLang="en-US" sz="146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2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C65CE8-4186-4EF3-A508-A12E5E686468}"/>
              </a:ext>
            </a:extLst>
          </p:cNvPr>
          <p:cNvGrpSpPr/>
          <p:nvPr userDrawn="1"/>
        </p:nvGrpSpPr>
        <p:grpSpPr>
          <a:xfrm>
            <a:off x="12554553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0A32BB05-B08C-4D73-BFF9-25A2D9328D4D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568985-A849-45B0-B77A-2F6998D822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697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91CD03-3F67-4027-8593-90178174566B}"/>
              </a:ext>
            </a:extLst>
          </p:cNvPr>
          <p:cNvGrpSpPr/>
          <p:nvPr userDrawn="1"/>
        </p:nvGrpSpPr>
        <p:grpSpPr>
          <a:xfrm>
            <a:off x="12558029" y="1"/>
            <a:ext cx="1644047" cy="1816099"/>
            <a:chOff x="9433981" y="1"/>
            <a:chExt cx="1644047" cy="1816099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9967EC7A-09F8-4E1B-AB8A-1A11DE75D851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Microsoft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B72257-1851-43E6-BD0E-7525A0ADEF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082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93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2" y="2142066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43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FF5A67A-98AC-43E8-AADE-3F06FE72D753}" type="slidenum">
              <a:rPr lang="zh-TW" altLang="en-US" sz="120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‹#›</a:t>
            </a:fld>
            <a:endParaRPr lang="zh-TW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18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4" y="4197085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1867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867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867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867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867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45" y="845106"/>
            <a:ext cx="243953" cy="409292"/>
          </a:xfrm>
          <a:prstGeom prst="rect">
            <a:avLst/>
          </a:prstGeom>
          <a:noFill/>
        </p:spPr>
        <p:txBody>
          <a:bodyPr wrap="none" lIns="120765" tIns="60395" rIns="120765" bIns="60395" rtlCol="0">
            <a:spAutoFit/>
          </a:bodyPr>
          <a:lstStyle/>
          <a:p>
            <a:pPr marL="0" marR="0" lvl="0" indent="0" algn="l" defTabSz="12072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9" y="1892829"/>
            <a:ext cx="7296811" cy="2304256"/>
          </a:xfrm>
        </p:spPr>
        <p:txBody>
          <a:bodyPr anchor="t"/>
          <a:lstStyle>
            <a:lvl1pPr marL="0" marR="0" indent="0" algn="l" defTabSz="905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05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71569" y="6365647"/>
            <a:ext cx="2494954" cy="347737"/>
          </a:xfrm>
          <a:prstGeom prst="rect">
            <a:avLst/>
          </a:prstGeom>
        </p:spPr>
        <p:txBody>
          <a:bodyPr wrap="none" lIns="120765" tIns="60395" rIns="120765" bIns="60395">
            <a:spAutoFit/>
          </a:bodyPr>
          <a:lstStyle/>
          <a:p>
            <a:pPr marL="0" marR="0" lvl="0" indent="0" algn="l" defTabSz="12072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67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Security-B</a:t>
            </a:r>
            <a:endParaRPr kumimoji="0" lang="zh-TW" altLang="en-US" sz="146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247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72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13538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910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91CD03-3F67-4027-8593-90178174566B}"/>
              </a:ext>
            </a:extLst>
          </p:cNvPr>
          <p:cNvGrpSpPr/>
          <p:nvPr userDrawn="1"/>
        </p:nvGrpSpPr>
        <p:grpSpPr>
          <a:xfrm>
            <a:off x="12558029" y="1"/>
            <a:ext cx="1644047" cy="1816099"/>
            <a:chOff x="9433981" y="1"/>
            <a:chExt cx="1644047" cy="1816099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9967EC7A-09F8-4E1B-AB8A-1A11DE75D851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Microsoft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B72257-1851-43E6-BD0E-7525A0ADEF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432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6" y="1893538"/>
            <a:ext cx="9859383" cy="1788340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70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6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7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103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4" y="2142069"/>
            <a:ext cx="10155116" cy="1634067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50"/>
            <a:ext cx="1066800" cy="276999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843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29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13538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985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6" y="1893538"/>
            <a:ext cx="9859383" cy="1788340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70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6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7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42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4" y="2142069"/>
            <a:ext cx="10155116" cy="1634067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50"/>
            <a:ext cx="1066800" cy="276999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601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756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47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6" y="1893538"/>
            <a:ext cx="9859383" cy="1788340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70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6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7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33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4" y="2142069"/>
            <a:ext cx="10155116" cy="1634067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50"/>
            <a:ext cx="1066800" cy="276999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563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560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6" y="1893538"/>
            <a:ext cx="9859383" cy="1788340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70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6"/>
            <a:ext cx="2116600" cy="301625"/>
          </a:xfrm>
          <a:prstGeom prst="rect">
            <a:avLst/>
          </a:prstGeom>
        </p:spPr>
        <p:txBody>
          <a:bodyPr lIns="91430" tIns="45718" rIns="91430" bIns="45718"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143" indent="0">
              <a:buNone/>
              <a:defRPr/>
            </a:lvl2pPr>
            <a:lvl3pPr marL="914286" indent="0">
              <a:buNone/>
              <a:defRPr/>
            </a:lvl3pPr>
            <a:lvl4pPr marL="1371430" indent="0">
              <a:buNone/>
              <a:defRPr/>
            </a:lvl4pPr>
            <a:lvl5pPr marL="1828573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7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8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4" y="2142069"/>
            <a:ext cx="10155116" cy="1634067"/>
          </a:xfrm>
        </p:spPr>
        <p:txBody>
          <a:bodyPr anchor="ctr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50"/>
            <a:ext cx="1066800" cy="276999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59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935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2" y="1893536"/>
            <a:ext cx="9859383" cy="1788340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63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0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0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30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2" y="2142066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43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411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968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3" y="2142067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37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E569E-5AAA-40A0-9C39-38AD6631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32" y="1893536"/>
            <a:ext cx="9859383" cy="1788340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050B7-D6FE-4152-A6FC-1984E0D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72" y="6271888"/>
            <a:ext cx="2743200" cy="365125"/>
          </a:xfrm>
        </p:spPr>
        <p:txBody>
          <a:bodyPr/>
          <a:lstStyle>
            <a:lvl1pPr>
              <a:defRPr sz="1600" b="0"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Noto Sans TC Medium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3BD5FD3-4D99-433A-81E6-C25171961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601" y="4437063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3E477567-B972-48E0-8B77-C77907105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601" y="4739400"/>
            <a:ext cx="2116600" cy="30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latin typeface="+mj-lt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BB9AA-0760-452B-BD3D-57F47337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" y="4519470"/>
            <a:ext cx="92760" cy="49626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E1E20B-349E-4A0B-A195-63835055DC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8662E-5C10-4DAB-BEA4-61F15A2E8DA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038A26-FEA1-4C19-A603-21A3BF024E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FB54E3-49DE-4CF1-9683-4504386D2A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F00440-3F01-41BD-8EB2-5A58603D4F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45F13-F530-4B83-83F4-B31368E243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3013F7-CCAF-46A5-AB68-0529750556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C5F65C-C276-44FC-A8B4-830117D5FCD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3E1F1-8AF3-469E-B07E-D987FF3426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DA6DE-144D-44F8-B9AC-B070987A3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D210AA-709A-4B34-B7C9-E437DE7E2A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7BF079-60BB-46E3-BA0B-98E29CAE2F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BD606E-00CD-446E-B8FF-74F31DE1E8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AEA597-710F-47B6-8129-6C7F963CCE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8038F-9DAA-41D7-9448-F0155F69755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23EE0C-D8FE-4F31-9CC0-984780F63C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E2D622-86AD-449A-B514-82199494DE6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76B96E-EFD7-462E-B97E-07EE2977419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D7765-8C07-4E5B-A554-B45AB332C71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D29FB6-6672-4144-9706-ABD72B34570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771A92-879D-446C-B164-F418CCAABF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3534B96-1538-4B1A-9497-8CAA81870F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6C739A-B55F-476D-A58B-C7B8D8EBD9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A1E42A-D1DC-44D2-BCDD-32993E4935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910889D-54C0-42D5-9171-2FE0F9D138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89E9A2-01BC-471D-B64E-2E324BD80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2DB2AE-5D0B-4E23-8946-A225AB4BE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740FA3-DBB7-4BB5-A87E-B576160E92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E284B-94D1-4F18-AF8C-5284EDEA8D1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C445FF-D938-4A52-A0D1-67938A3C76C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B6772A-DC3B-4EA7-8F87-91601C95FC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39BCEC-91C1-454F-900F-3356EF8E1D1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28C4F7-8077-4C56-94EA-973DB79777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8353D0A-9C9C-4CEC-B983-11749DF8FF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585377-43F6-4C4C-91F4-E2A5071201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F64F71D-E033-4D07-B957-D3945D6E2A7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BE0049-3F90-44E6-9ED5-1C2D950C8B6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233CA4D-4EFA-42F8-AA3A-0A7F5936A6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700D96-7CE2-44DB-BECB-D5FEE64BF2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83F0865-2655-4F97-90B8-8688A9FFC2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63D916A-A933-49FE-ADDF-C9A5A1B82F5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507C27C-8E96-4988-9B20-61533DADDC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C285573-9835-43A0-8BCA-53B5E840A5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2780DEC-7AF9-4DF6-B74D-38B39EF6DC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8664803-F959-4DF7-A12B-A072D1C358D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E65ECFE-D7FB-4AC6-BDCD-AE85846F25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4E1152F-D047-4282-8B86-5FA8C378899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589B5A6-280D-48DC-9EB8-79DCBC1876A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CF3F527-F9FC-40A8-BAA0-D2CDEBA987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33D7978-5E3C-4313-9610-BCA48E24A8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7746681-059F-4354-AE04-BF966E5F82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B1F045-2E51-44B8-AEF8-806C8AACDC1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7364A-B0C9-4BBE-B80B-947EB729EA3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32739-6B67-43A7-AA37-12CF2D5A21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20F6B16-E11F-46FD-82E6-82EEC8F4CE9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B9C6-2CE1-47DE-BB86-3BF67611D3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4430CCC-B470-47D4-9227-06E65EF592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5334FD-F254-48E7-8E07-78FED513BE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92E0C60-64E0-4EBF-BE31-C2D3BC4FFF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B13FDAD-30AF-43C9-93ED-0F026092B29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983F812-3291-4B9D-B091-F6E5B6E8A56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0CB464-323F-4D85-8E6D-9BD2ECC56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281750E-2955-423F-A2D6-3002D4D329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C58E48D-1297-47E3-9B9C-0E09B74C98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A5BAFF8-10B8-49D8-BF7B-91101EBB5F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E3D569-22BD-4D13-BE74-52A7956C45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B8AA70C-D6E1-4532-8A58-CDC8A122B6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101CDDC-88B0-434A-B5C2-9641092235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0E22DF-7BEF-4A5A-9119-6F11DC84968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37EF48C-AF65-4256-93AB-C891D185419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E1BBB8E-DD8D-465C-A503-0C55C9E92E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31036C6-A401-474A-A0F0-F5D60FAC0B5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CE3A696-EFF5-49D7-8E04-7F40DF2AA8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7A218C4-453A-490B-80C5-EB0D3E98E6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0CDE6EE-EF16-430D-987A-8556E50B64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E498D60-3AA4-4D76-93AD-F4F8EDA87C5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A7AC1E1-11FE-4964-8DB5-29F29AE367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220A98A-F35B-4119-AD69-648708CAB0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08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2" y="2142066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11125200" y="6567843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5A67A-98AC-43E8-AADE-3F06FE72D7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23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78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0553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C65CE8-4186-4EF3-A508-A12E5E686468}"/>
              </a:ext>
            </a:extLst>
          </p:cNvPr>
          <p:cNvGrpSpPr/>
          <p:nvPr userDrawn="1"/>
        </p:nvGrpSpPr>
        <p:grpSpPr>
          <a:xfrm>
            <a:off x="12554553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0A32BB05-B08C-4D73-BFF9-25A2D9328D4D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568985-A849-45B0-B77A-2F6998D822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6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A4881-88F4-4749-8607-06890D66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23400"/>
            <a:ext cx="9926515" cy="14112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5523B-8E74-4476-B39A-65BF66541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ABD27-43A9-48B9-9A86-89F3BD61571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70C66D-C935-4833-A294-431CD011DCF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79AE3D-B515-45E0-8068-799196B6D97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F3B29E-FEE5-4DDE-AC51-8F603DA5B93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B0CBF0-5286-4213-BCC5-BB3C16A9CBD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B4E3A8-5F65-4D6D-8D3C-72D3BF5B0E2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5FDB62-F9EF-4DF9-AEC0-3754C095A12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7147B-3EAE-485C-B25E-9AB453F47CB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D2AC8E-14E1-4147-BD57-20C4E0EDFB5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6111B-19D3-4DFB-A391-4B698660A42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D22DB-7CF3-4A68-BC06-3672B86831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F8D928-0388-4ABD-BE8C-470602C6024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FE1F0-3063-4219-BFDF-2B8A07A7A6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069B8C-5773-491A-B766-0F7EB7C6BDE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8AF9E-22DB-4B9B-B585-ED246098FD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173397-000C-433D-A536-5C6C43468D4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A056FB-0475-4DCC-97A2-A983771FDEC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77AD96-2A1E-48CB-8F98-F8269EFED8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8DB477-A3B7-4DA3-A79E-5632C0C064A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37C79E-00B2-4375-8EB8-19F57B5FD7D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FB347B-92DE-47B5-9E9D-914F640B693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FC3BFF-C5C0-4668-A148-A3893D59E2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52B699-4BBB-4300-B847-9FEDDAD7E64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1DA575-0B58-4C7A-9E69-4442AA15FDF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4AADA7-F2EF-4544-82DC-45DDA7A4F43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3A7C73-B7C0-4A2A-BCAC-E4999F7BAC0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05021-2516-4192-88FF-8A80E3182E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C2FFE4-8777-408C-81D3-EA8B2AB6FF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459DCD3-7998-41FD-84A2-502B1A61C0F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54338D-251F-49F2-8A4B-84632DB6EE7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B86084-0B60-4801-976E-40A913CBCEE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081C88F-820F-44ED-9160-E510811EAAC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ED6347-2721-4946-AEC5-ED9D83B88B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9AF368-F661-451C-B62A-C33EB8300C7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5FBDEDC-E681-4B80-BB0F-464544FEF2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E417BA-C500-41FC-BBAE-2EABA0D6B1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74D72A-8BE7-49AE-913C-C40C19A039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179CB35-EAB4-4FB1-8206-EE97828835B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FF9F55-3463-46C7-9A9C-62F695FC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D15634B-3DAD-4871-9CDC-EC635B2AA44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93CFD9-7BFB-4858-8469-14E53E6BC4F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765BBC-2FF4-4640-8E5B-75A5EC5B3FE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3E6957-19BE-4D8C-9D89-27DF90C5E0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5983E0F-5982-4568-8489-3BBB9B1C65A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F34BE-1E2D-4769-B2F1-87E54BECB9E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5E9E269-6BEB-4637-83EB-C4A562C9276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5275A7-E7A4-4B51-BFF5-AA70C8601A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76944B-22E6-4728-998E-3F1D4F1A19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D715AE-41DD-4615-A4D1-E69E48A5E4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5198D9-42B3-4FF2-8E89-E40D78BE024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1F820DF-D704-4388-BD99-3FF196A33E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168486-10CD-420B-A643-4D6B6EDEE3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1FBB043-8086-4DA5-94D5-C9E1562B593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1917C3-4A21-476B-8939-354417FE9C6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ACFC46B-31FA-42D9-91E4-B4C1BADF0E3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6DC7D8A-4C0F-4BF1-BB1D-C7DA8B216BF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F8C6-0F7B-4FD4-9307-85B2A51D64E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DA1CD3C-D7C5-4A99-B4E3-590CFABE5A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D891D7D-7EC7-4586-84F6-4271DC8B5A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ADF950-2231-417D-9932-2A53E1E0BF1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4E2652-CC8E-4C41-A84E-AE7A7BC90F6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316EA-FF3A-46CA-8D29-831F73EA0CA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E5383-0BB4-4F75-9564-457500094D1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A24372B-153F-4AD7-9C7F-C3EB7A0EC2A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67B3A2B-4791-4FF4-86AE-A19DA5ECFE2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5263DB0-CC2D-4B9D-8F27-9AD23F73AF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2D0D604-9FD7-416E-AAB6-8A88894C6A5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FDCC11-843D-448F-AF21-3048749F094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6CCE4F-A2BE-4C10-A1FC-6E7AC592784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4108917-5F45-461E-B076-B38A6AB354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4D0BAB-0CA4-4209-A106-19E4652A1D7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A550BA2-412C-4B4F-B805-DB1DC91B7C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2A83FFC-077D-4603-8848-CC291C6F22F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1297C53-2EC2-4467-9F23-305548EC1A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A339403-E820-4774-9403-2E50B2EB43B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BA8AED8-E6AF-4BCB-81FC-42717BD316B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8451E38-E5CD-4F86-8F55-641619B2638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00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3" y="2142067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4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Microsoft YaHei"/>
                <a:cs typeface="Calibri" panose="020F0502020204030204" pitchFamily="34" charset="0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 pitchFamily="34" charset="0"/>
              <a:ea typeface="Microsoft YaHei"/>
              <a:cs typeface="Calibri" panose="020F0502020204030204" pitchFamily="34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864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FF446-232A-4DB0-BFDC-FDC4CABF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3" y="2142067"/>
            <a:ext cx="10155116" cy="163406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3E199B-6350-466E-8CB8-41CAB54F8E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0F5A89-CF9A-48F3-912F-7F85EE42A1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2C025B-C906-491D-866B-2EC5CDCFDCE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243A-47D0-44D8-974A-375AF74F10F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5096EF-F178-414E-A98C-CF5E750ABCF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287FA0-D859-476A-BAC1-CF31D1C4EF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4B0F89-008E-40F1-9F5F-69C8D75F92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20B6DF-2686-4388-A624-711D6DCCF08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D0A5C1-82A2-4DCF-BF94-F33CA97A88E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E8B4FA-B956-40C5-95C1-6EBA47210D1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BA65EA-34D1-4E8C-BBD4-52CB85A1681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4D248E-A70B-4CD6-9056-520384D553D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972AA-03D5-4C28-89C4-3BD2B123740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142AC2-27FF-4E5E-8100-0B9F9D8DE81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660D80-2449-458D-AA25-CCCC8D11225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7CC6FB-58AC-4386-8666-E55F601BE83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6E324-5FFC-4A9B-B3E7-0B2962B1EB5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C33BD9-AA1E-4E64-8135-FD09881E352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1E5B6-BFD3-43BB-BF3D-5B5DCFA24E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F2AF72-9065-4C40-B555-B0B81D3AEF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C86B7-8A2F-48E7-B5E7-E2E769BF74C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3225DF-A38E-40E6-9561-DF353709A0E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83C2AA-42BC-41BE-B918-C14648012F2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F0993-E0E3-4028-8AAA-7C90986599E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5032054-1BF4-4492-B956-042CB7EC798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47D3FEE-81B6-4BF9-BF5E-0850B834B4B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D7E083A-A5A8-48FA-A362-06A646CF4EA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76DA85-E403-4FCD-990B-0426D24BEBC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DD74776-F5EA-453C-B5B8-1CDA835396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DE417A-F14B-4702-AD42-3844E262C2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6E60F3-2BA8-4234-8FFD-358E100BDB0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EE350E5-43A1-481F-829C-FF10454C89E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D4AF8-1D43-4D7E-8D33-2DDA29D12A5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9AE95E9-9079-4D92-A3A8-FB50C35DFF0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A75BED5-AB52-4F0B-8C4F-D30D48D7DFA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5CABB20-2F0E-4A62-9F66-383ED9F27D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4BB0DF-64D2-4A2F-8764-43B3C21E70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201AA5-348A-40B3-8FC1-47E0B6CD7C6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1CA1D9-ED20-4499-9CCD-9756DDDF930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738265F-C280-4D31-BF8C-D2A04A95E11A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96C4C1-C122-4DAB-A71A-B35A0F9733C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410F7E-BFC3-49DF-95A2-B9013AD950B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E905B9-F6BC-4ED9-804B-E3B9B38A860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D3214A-7FC7-49A2-8411-BED634365D1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84E541-FF6B-4E4F-8D17-8608EC5C012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F6D2CF0-BB0E-4BA2-A74F-498C876DE3D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3D3CDB9-823A-47EB-9397-ECF1F534341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14A56F6-63D3-47E7-B947-1C3CE671D2C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10166B5-668F-426E-AAE1-01F59FACBBB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0575A-0516-410E-88B1-49364595C8C6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585623-2C9E-4370-AB8E-F78F130C897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E190707-6FD2-468D-9D4B-885AB017B2B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834067-B45D-48E1-96BB-D5DD1B43FD7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F624D56-A657-4096-B0BF-E96CB5BED73F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CE6843-CE4F-4F86-A58D-07457C06513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ED5E7A-8F80-496F-AF73-4B2D2C698BA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276B530-A083-4662-8FB4-7C93EC7089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1414468-85A4-495F-A4E7-E1B35E82CD0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E707685-0DED-498C-B8AE-4D3F2C05CC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55E5553-CBE8-49C2-AE9D-9030ADA6526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638C7D3-D83F-4A8D-B58D-F6898F1071B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A7410EC-CDF9-4DED-86D4-032094EAE0A0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89CAA33-D7FE-494C-B3F2-5662F7FAA2B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7A77946-85D3-4A7B-A22A-35DB9EBA687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BA840AE-6BB1-40B9-9791-BC86002AA9A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4F06DD6-8326-4EF7-BC8E-A9B1C2A3A5C1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A0DB0E-7CD5-44DC-9D04-613A342CD8C7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E8C525-B17A-47E1-93BF-18AD68F19B48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89FC023-8BF3-4D75-A21C-AA38AB9436A3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83BE04-6F98-4DCD-BAD9-9D059757267D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3C72162-7EA7-46BA-B442-776FB12A886B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1AECFBC-6911-4739-A694-F8F1A17144F9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EA736B-BA08-486E-83FC-147AE9E4F02C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DC348BD-89B8-4105-8E9D-E8D4A62E9F8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BB40913-27B0-4543-9E39-EC296FA1AC92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2ABEB8D-F61C-40D9-9F66-E7A7C37E8E15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FA46896-DB86-41E3-AD2D-96E854FBAA9E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355F787-4F50-407D-B810-FCDDD2ADD114}"/>
              </a:ext>
            </a:extLst>
          </p:cNvPr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700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Microsoft YaHei"/>
                <a:cs typeface="Calibri" panose="020F0502020204030204" pitchFamily="34" charset="0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 pitchFamily="34" charset="0"/>
              <a:ea typeface="Microsoft YaHei"/>
              <a:cs typeface="Calibri" panose="020F0502020204030204" pitchFamily="34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24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ww.presentationgo.com/" TargetMode="Externa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www.presentationgo.com/" TargetMode="Externa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presentationgo.com/" TargetMode="Externa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emf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www.presentationgo.com/" TargetMode="Externa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.emf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.emf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.emf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.emf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.emf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43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44.xml"/><Relationship Id="rId4" Type="http://schemas.openxmlformats.org/officeDocument/2006/relationships/hyperlink" Target="http://www.presentationgo.com/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presentationgo.com/" TargetMode="Externa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presentationgo.com/" TargetMode="Externa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0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1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200">
              <a:solidFill>
                <a:srgbClr val="808080"/>
              </a:solidFill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 smtClean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ASE Confidential / Security-C</a:t>
            </a:r>
            <a:endParaRPr lang="zh-TW" altLang="en-US" sz="1200" dirty="0">
              <a:solidFill>
                <a:srgbClr val="80808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963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93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08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6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4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10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86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73" indent="-228573" algn="l" defTabSz="914286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4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470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86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73" indent="-228573" algn="l" defTabSz="914286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4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050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86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73" indent="-228573" algn="l" defTabSz="914286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4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7"/>
            <a:ext cx="2540000" cy="276999"/>
          </a:xfrm>
          <a:prstGeom prst="rect">
            <a:avLst/>
          </a:prstGeom>
          <a:noFill/>
        </p:spPr>
        <p:txBody>
          <a:bodyPr vert="horz" lIns="91430" tIns="45718" rIns="91430" bIns="45718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550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86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73" indent="-228573" algn="l" defTabSz="914286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0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1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007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0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1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84" name="文字方塊 83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104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endParaRPr lang="zh-TW" altLang="en-US" dirty="0">
              <a:solidFill>
                <a:srgbClr val="DFE2EA">
                  <a:tint val="75000"/>
                </a:srgbClr>
              </a:solidFill>
              <a:latin typeface="Prompt Medium"/>
              <a:cs typeface="Arial"/>
              <a:sym typeface="Arial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endParaRPr lang="zh-TW" altLang="en-US">
              <a:solidFill>
                <a:srgbClr val="DFE2EA">
                  <a:tint val="75000"/>
                </a:srgbClr>
              </a:solidFill>
              <a:latin typeface="Prompt Medium"/>
              <a:cs typeface="Arial"/>
              <a:sym typeface="Arial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2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3451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62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</p:sldLayoutIdLst>
  <p:txStyles>
    <p:titleStyle>
      <a:lvl1pPr algn="l" defTabSz="911471" rtl="0" eaLnBrk="1" latinLnBrk="0" hangingPunct="1">
        <a:lnSpc>
          <a:spcPct val="90000"/>
        </a:lnSpc>
        <a:spcBef>
          <a:spcPct val="0"/>
        </a:spcBef>
        <a:buNone/>
        <a:defRPr sz="4267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27864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922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667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7087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133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925226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1867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050798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0653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6226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799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73726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573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1471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67196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293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7865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3439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0128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45853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69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2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536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6" r:id="rId2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2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2384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2" r:id="rId2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0404E-DE71-4DB6-9222-9142EC4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0" y="238121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F8B4DB-206D-4C08-A676-16E8B57B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C0B866-BBE8-430D-A8C2-46B321D5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DFE2EA">
                  <a:tint val="75000"/>
                </a:srgbClr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pic>
        <p:nvPicPr>
          <p:cNvPr id="10" name="圖片 9" hidden="1">
            <a:extLst>
              <a:ext uri="{FF2B5EF4-FFF2-40B4-BE49-F238E27FC236}">
                <a16:creationId xmlns:a16="http://schemas.microsoft.com/office/drawing/2014/main" id="{60067081-5DB4-4115-BCC9-ACFD258BF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20" y="342882"/>
            <a:ext cx="388800" cy="3883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8F74D4-0EF7-46EE-A221-2468E7B91BB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426F7-11A6-4056-9536-E9DF67E4CFF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447CF-FEDA-4C31-BB31-EEE0F8E697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11C2C-BE83-4A1B-843A-BE9F01E93AB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8CBEE4-E2F7-4261-BE35-421CD761876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C40A6-17AD-4FE8-9A37-5AA64E8B955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3FA50-161B-4D35-9953-06E1CAA5A0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70802D-8D53-4A95-9C84-32AEE15C14A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0E254-6C22-4D2F-BAE5-83BEDF65261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54B1E-4C12-4FD6-A8CF-83CE5C2F8C4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E80D32-97DF-4809-BBCF-262954134D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D94EC13-2B82-4DFA-8B00-9BC90959FAB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AEEE0E-2FB9-477B-9F27-24B034C06DE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E71B0D-D1AF-4603-8950-FB941183A5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7144DC-6F9E-439E-8464-C03DC73628E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C18D24-A4F5-4E39-A91D-8178A24D313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50A31E-1159-4D22-9A9B-7DDF12A6AC7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A756D7-A2DC-404F-8359-9AFC6BB0202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1F7C0D-5B8C-41B4-B931-D9F433BD3EB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361408-797B-4ECF-BC27-3F20F8CD92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016146-6897-4EC0-81B3-3B0DD6F818E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BBA9A01-2B3A-415C-9681-E596478126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3D3D717-1449-463A-9CE8-CE16AD4C916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E8059E-CF7B-4A8A-8C99-168811EACBF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D1CBE4-30C4-4626-9F6E-DA181DF6603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FE9A9C6-7DA8-43E1-A26C-3AA8B9BE9CE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E86-8162-4F57-9913-1910B33AA26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C48F8-1289-473E-B296-A4D2E68F26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6565BF-B847-4AE0-A71E-C7828A52B0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0D864E-E6DC-4BB4-9463-A137842A5AD6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DC92EC-06B1-45CE-A147-A68B6CC8F66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E6E5CB6-827C-4266-84CF-761BFDC5E5A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930DE6-6383-4132-A4A6-ACAC5C92EB9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085B44-ACBD-4485-84D2-4397784D77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1D2BF6-0138-4D51-A1A4-87F73D74E90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0D2C7FE-81D0-428C-B642-EF85162B220B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ED99D5-8EAF-46D8-A541-3D296324E1A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22CD76-6D18-4DB4-85AE-9D62DDBA69A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9829728-4B0F-4396-AB76-9AD5B68E135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CBB25EA-B749-475F-93D3-D50B78F8D6B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802531-4C2D-49B0-BB50-C0AEC261543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B9DA6FE-FB20-4BEB-879A-8C7ADF46459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494FF7-3F99-4911-B128-63735B0424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318B46A-34A5-4889-8468-472FE2BFF3F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6BA593-605B-4DFD-B438-9C9811A67C2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C763DE-377D-4D9A-B5E6-42FB5F626E8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407D33E-7372-404B-9B61-770804DE8F2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C3C262-3F29-42EA-9347-3E8D85FF990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89E835-3800-46A1-8CC6-8708B16AC8D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71C6DF-9FD7-4553-BC0F-D63D4BA35434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BF29044-72E0-4F5A-B2F3-E948EC7D9B4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175938-8575-409E-B095-F5607C9C040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9651EF-E487-44B7-A270-3C47DE75F7E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3558DB-3F44-4793-9717-7732280247F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16ACC6-4561-4117-931C-F998C626F0FA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3474652-29A5-4DBF-899D-3B9FE6C8B78D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B3807D-0D52-406D-B365-9CF40E6D06B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1A2292F-7900-4689-85C2-C19FEB649A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EC10269-36ED-4ACF-A896-37068FFAFB0E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B968BC-22F7-407A-BDB6-1A5A64DC679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B5733AD-90EE-4174-9635-3C61D9F5BC5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85D313F-CF9C-44F7-BF80-12D102555B7C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503D7E-AE47-4307-8670-C8B411589A6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4FCCCA-DA3C-46A7-A31B-0A9AFEFB754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F45D69E-81BA-4169-8F5B-A4CFC384832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6444044-8755-4CA8-8AEE-97EE6E27DE6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4DDE0B1-9E40-47F8-8EE8-146AD7E8FAA3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9479711-1C3C-4A33-823B-00C48D587432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B88F393-0933-4296-B8A5-2AAD58A39971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B4699AF-0AB0-4AB9-8112-C70CF70D2C7F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35FE18D-9CE2-48A7-B4B3-028184C48DD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C3AC592-A185-4F14-B953-1B894F5F18A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45237E7-9E7F-4DED-ACB0-A10B3A67A42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6B1A783-15C9-4169-AD15-FB1436B6A377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A9B07CF-8768-4C86-A1FC-89FC2FEF43A5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A9DFD14-ED5C-4251-BCA0-60DDF72EDDC9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1E6D3C8-F99A-4E54-AB09-68B4DB67DF08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809B6C2-B3CF-4212-A4D4-CBC1318D8A50}"/>
              </a:ext>
            </a:extLst>
          </p:cNvPr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ompt Medium"/>
              <a:ea typeface="Microsoft YaHei"/>
              <a:cs typeface="Arial"/>
              <a:sym typeface="Arial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9017000" y="6350001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/>
                <a:ea typeface="Microsoft YaHei"/>
                <a:cs typeface="Arial"/>
                <a:sym typeface="Arial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/>
              <a:ea typeface="Microsoft Ya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594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>
              <a:lumMod val="90000"/>
            </a:schemeClr>
          </a:solidFill>
          <a:latin typeface="+mj-lt"/>
          <a:ea typeface="+mj-ea"/>
          <a:cs typeface="Prompt Bold" panose="00000800000000000000" pitchFamily="2" charset="-34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Prompt" panose="00000500000000000000" pitchFamily="2" charset="-34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Prompt ExtraLight" panose="00000300000000000000" pitchFamily="2" charset="-34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80000"/>
        <a:buFont typeface="Wingdings" panose="05000000000000000000" pitchFamily="2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65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</p:sldLayoutIdLst>
  <p:hf hdr="0" ftr="0" dt="0"/>
  <p:txStyles>
    <p:titleStyle>
      <a:lvl1pPr algn="l" defTabSz="911471" rtl="0" eaLnBrk="1" latinLnBrk="0" hangingPunct="1">
        <a:lnSpc>
          <a:spcPct val="90000"/>
        </a:lnSpc>
        <a:spcBef>
          <a:spcPct val="0"/>
        </a:spcBef>
        <a:buNone/>
        <a:defRPr sz="4267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27864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922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667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7087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133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925226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1867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050798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0653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6226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799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73726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573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1471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67196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293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7865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3439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0128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45853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01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73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62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</p:sldLayoutIdLst>
  <p:hf hdr="0" ftr="0" dt="0"/>
  <p:txStyles>
    <p:titleStyle>
      <a:lvl1pPr algn="l" defTabSz="911471" rtl="0" eaLnBrk="1" latinLnBrk="0" hangingPunct="1">
        <a:lnSpc>
          <a:spcPct val="90000"/>
        </a:lnSpc>
        <a:spcBef>
          <a:spcPct val="0"/>
        </a:spcBef>
        <a:buNone/>
        <a:defRPr sz="4267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27864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922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667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708721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133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925226" indent="-227864" algn="l" defTabSz="911471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1867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050798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0653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6226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7992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73726" indent="-227864" algn="l" defTabSz="91147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573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1471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67196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293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78659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34390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0128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45853" algn="l" defTabSz="91147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32.jpeg"/><Relationship Id="rId12" Type="http://schemas.openxmlformats.org/officeDocument/2006/relationships/image" Target="../media/image36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15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7-3F Layout 底層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173" y="2008038"/>
            <a:ext cx="5330805" cy="453581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314428" y="-274320"/>
            <a:ext cx="10155116" cy="1634067"/>
          </a:xfrm>
        </p:spPr>
        <p:txBody>
          <a:bodyPr>
            <a:normAutofit/>
          </a:bodyPr>
          <a:lstStyle/>
          <a:p>
            <a:r>
              <a:rPr lang="en-US" altLang="zh-TW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K7</a:t>
            </a:r>
            <a:r>
              <a:rPr lang="zh-TW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 工作區域劃</a:t>
            </a:r>
            <a:r>
              <a:rPr lang="zh-TW" alt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分</a:t>
            </a:r>
            <a:endParaRPr lang="zh-TW" altLang="en-US" sz="4400" dirty="0">
              <a:solidFill>
                <a:schemeClr val="tx2"/>
              </a:solidFill>
              <a:effectLst>
                <a:outerShdw blurRad="215900" dist="38100" dir="8100000" algn="tr" rotWithShape="0">
                  <a:prstClr val="black"/>
                </a:outerShdw>
              </a:effectLst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9549780" y="4978795"/>
            <a:ext cx="1950720" cy="1648863"/>
            <a:chOff x="4262631" y="2251606"/>
            <a:chExt cx="1950720" cy="164886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t="9654" b="4954"/>
            <a:stretch/>
          </p:blipFill>
          <p:spPr>
            <a:xfrm>
              <a:off x="4262631" y="2251606"/>
              <a:ext cx="1950720" cy="1249319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文字方塊 6"/>
            <p:cNvSpPr txBox="1"/>
            <p:nvPr/>
          </p:nvSpPr>
          <p:spPr>
            <a:xfrm>
              <a:off x="4760938" y="3592692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DFE2EA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rPr>
                <a:t>SIP</a:t>
              </a:r>
              <a:r>
                <a:rPr kumimoji="0" lang="zh-TW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DFE2EA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rPr>
                <a:t>貼標機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8" name="K7-1F Layou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075" y="3569953"/>
            <a:ext cx="3072650" cy="35542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/>
          <a:stretch/>
        </p:blipFill>
        <p:spPr>
          <a:xfrm>
            <a:off x="4213891" y="5063674"/>
            <a:ext cx="1279121" cy="1369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直線單箭頭接點 9"/>
          <p:cNvCxnSpPr/>
          <p:nvPr/>
        </p:nvCxnSpPr>
        <p:spPr>
          <a:xfrm flipH="1" flipV="1">
            <a:off x="2959539" y="5092784"/>
            <a:ext cx="1610418" cy="668127"/>
          </a:xfrm>
          <a:prstGeom prst="straightConnector1">
            <a:avLst/>
          </a:prstGeom>
          <a:ln w="31750" cap="rnd">
            <a:solidFill>
              <a:schemeClr val="accent2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 flipV="1">
            <a:off x="7593497" y="4804186"/>
            <a:ext cx="2695063" cy="666515"/>
          </a:xfrm>
          <a:prstGeom prst="straightConnector1">
            <a:avLst/>
          </a:prstGeom>
          <a:ln w="31750" cap="rnd">
            <a:solidFill>
              <a:schemeClr val="accent2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141716" y="4373421"/>
            <a:ext cx="1481614" cy="1510186"/>
            <a:chOff x="1010279" y="2544171"/>
            <a:chExt cx="1481614" cy="1510186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268" y="2544171"/>
              <a:ext cx="1462625" cy="109728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4" name="文字方塊 13"/>
            <p:cNvSpPr txBox="1"/>
            <p:nvPr/>
          </p:nvSpPr>
          <p:spPr>
            <a:xfrm>
              <a:off x="1010279" y="3746580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DFE2EA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rPr>
                <a:t>自動收料貼標機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4676477" y="3789604"/>
            <a:ext cx="989549" cy="1168469"/>
            <a:chOff x="3212944" y="3405435"/>
            <a:chExt cx="989549" cy="1168469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8"/>
            <a:srcRect l="10005" t="2553" r="10841" b="5641"/>
            <a:stretch/>
          </p:blipFill>
          <p:spPr>
            <a:xfrm>
              <a:off x="3212944" y="3405435"/>
              <a:ext cx="989549" cy="82898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文字方塊 16"/>
            <p:cNvSpPr txBox="1"/>
            <p:nvPr/>
          </p:nvSpPr>
          <p:spPr>
            <a:xfrm>
              <a:off x="3435849" y="426612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DFE2EA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rPr>
                <a:t>料架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cxnSp>
        <p:nvCxnSpPr>
          <p:cNvPr id="18" name="直線單箭頭接點 17"/>
          <p:cNvCxnSpPr/>
          <p:nvPr/>
        </p:nvCxnSpPr>
        <p:spPr>
          <a:xfrm flipH="1">
            <a:off x="4281246" y="4194313"/>
            <a:ext cx="897041" cy="197630"/>
          </a:xfrm>
          <a:prstGeom prst="straightConnector1">
            <a:avLst/>
          </a:prstGeom>
          <a:ln w="31750" cap="rnd">
            <a:solidFill>
              <a:schemeClr val="accent2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48181" y="2155010"/>
            <a:ext cx="2057400" cy="1543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792" y="1605005"/>
            <a:ext cx="2080768" cy="1560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直線單箭頭接點 20"/>
          <p:cNvCxnSpPr/>
          <p:nvPr/>
        </p:nvCxnSpPr>
        <p:spPr>
          <a:xfrm flipV="1">
            <a:off x="889566" y="4383411"/>
            <a:ext cx="1620659" cy="531474"/>
          </a:xfrm>
          <a:prstGeom prst="straightConnector1">
            <a:avLst/>
          </a:prstGeom>
          <a:ln w="31750" cap="rnd">
            <a:solidFill>
              <a:schemeClr val="accent2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8097" y="2717001"/>
            <a:ext cx="895238" cy="815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1498" y="3904324"/>
            <a:ext cx="712381" cy="9752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字方塊 23"/>
          <p:cNvSpPr txBox="1"/>
          <p:nvPr/>
        </p:nvSpPr>
        <p:spPr>
          <a:xfrm>
            <a:off x="191168" y="996292"/>
            <a:ext cx="56896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6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類工作區域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DFE2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收料理貨區</a:t>
            </a:r>
            <a:endParaRPr lang="en-US" altLang="zh-TW" sz="2000" b="1" dirty="0" smtClean="0">
              <a:solidFill>
                <a:srgbClr val="DFE2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待驗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區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DFE2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特定作業區</a:t>
            </a:r>
            <a:r>
              <a:rPr lang="en-US" altLang="zh-TW" sz="20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收、發料作業區</a:t>
            </a:r>
            <a:r>
              <a:rPr lang="en-US" altLang="zh-TW" sz="20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/SIP</a:t>
            </a:r>
            <a:r>
              <a:rPr lang="zh-TW" altLang="en-US" sz="20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標籤</a:t>
            </a:r>
            <a:r>
              <a:rPr lang="en-US" altLang="zh-TW" sz="20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/…)</a:t>
            </a: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調儲理貨區</a:t>
            </a:r>
            <a:endParaRPr lang="en-US" altLang="zh-TW" sz="2000" b="1" dirty="0" smtClean="0">
              <a:solidFill>
                <a:srgbClr val="DFE2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調儲</a:t>
            </a:r>
            <a:r>
              <a:rPr lang="zh-TW" altLang="en-US" sz="2000" b="1" dirty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暫</a:t>
            </a:r>
            <a:r>
              <a:rPr lang="zh-TW" altLang="en-US" sz="20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存區</a:t>
            </a:r>
            <a:endParaRPr lang="en-US" altLang="zh-TW" sz="2000" b="1" dirty="0">
              <a:solidFill>
                <a:srgbClr val="DFE2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倉儲區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釘架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/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基板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/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元件類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/…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依材料別分區存放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K7-1F 收料中心"/>
          <p:cNvSpPr txBox="1"/>
          <p:nvPr/>
        </p:nvSpPr>
        <p:spPr>
          <a:xfrm>
            <a:off x="103606" y="371004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C000"/>
                </a:solidFill>
                <a:effectLst>
                  <a:glow rad="1270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K7-1F </a:t>
            </a:r>
            <a:r>
              <a:rPr lang="zh-TW" altLang="en-US" dirty="0"/>
              <a:t>收料中心</a:t>
            </a:r>
          </a:p>
        </p:txBody>
      </p:sp>
      <p:sp>
        <p:nvSpPr>
          <p:cNvPr id="28" name="K7-3F 材料庫房"/>
          <p:cNvSpPr txBox="1"/>
          <p:nvPr/>
        </p:nvSpPr>
        <p:spPr>
          <a:xfrm>
            <a:off x="6247627" y="2023524"/>
            <a:ext cx="1699504" cy="369332"/>
          </a:xfrm>
          <a:prstGeom prst="rect">
            <a:avLst/>
          </a:prstGeom>
          <a:noFill/>
          <a:effectLst>
            <a:glow rad="12700">
              <a:srgbClr val="002060">
                <a:alpha val="0"/>
              </a:srgb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  <a:effectLst>
                  <a:glow rad="1270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K7-3F </a:t>
            </a:r>
            <a:r>
              <a:rPr lang="zh-TW" altLang="en-US" b="1" dirty="0" smtClean="0">
                <a:solidFill>
                  <a:srgbClr val="FFC000"/>
                </a:solidFill>
                <a:effectLst>
                  <a:glow rad="1270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材料庫房</a:t>
            </a:r>
            <a:endParaRPr lang="zh-TW" altLang="en-US" b="1" dirty="0">
              <a:solidFill>
                <a:srgbClr val="FFC000"/>
              </a:solidFill>
              <a:effectLst>
                <a:glow rad="127000">
                  <a:schemeClr val="accent5">
                    <a:satMod val="175000"/>
                    <a:alpha val="40000"/>
                  </a:schemeClr>
                </a:glow>
              </a:effectLst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9" name="K7-3F Layout 上層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173" y="2008038"/>
            <a:ext cx="5330805" cy="453581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6" name="AMR移動範圍"/>
          <p:cNvSpPr/>
          <p:nvPr/>
        </p:nvSpPr>
        <p:spPr>
          <a:xfrm>
            <a:off x="6400800" y="3157728"/>
            <a:ext cx="4450080" cy="1609344"/>
          </a:xfrm>
          <a:custGeom>
            <a:avLst/>
            <a:gdLst>
              <a:gd name="connsiteX0" fmla="*/ 109728 w 4450080"/>
              <a:gd name="connsiteY0" fmla="*/ 316992 h 1609344"/>
              <a:gd name="connsiteX1" fmla="*/ 0 w 4450080"/>
              <a:gd name="connsiteY1" fmla="*/ 853440 h 1609344"/>
              <a:gd name="connsiteX2" fmla="*/ 829056 w 4450080"/>
              <a:gd name="connsiteY2" fmla="*/ 841248 h 1609344"/>
              <a:gd name="connsiteX3" fmla="*/ 731520 w 4450080"/>
              <a:gd name="connsiteY3" fmla="*/ 1597152 h 1609344"/>
              <a:gd name="connsiteX4" fmla="*/ 3803904 w 4450080"/>
              <a:gd name="connsiteY4" fmla="*/ 1609344 h 1609344"/>
              <a:gd name="connsiteX5" fmla="*/ 3742944 w 4450080"/>
              <a:gd name="connsiteY5" fmla="*/ 1194816 h 1609344"/>
              <a:gd name="connsiteX6" fmla="*/ 4450080 w 4450080"/>
              <a:gd name="connsiteY6" fmla="*/ 1207008 h 1609344"/>
              <a:gd name="connsiteX7" fmla="*/ 4328160 w 4450080"/>
              <a:gd name="connsiteY7" fmla="*/ 280416 h 1609344"/>
              <a:gd name="connsiteX8" fmla="*/ 3450336 w 4450080"/>
              <a:gd name="connsiteY8" fmla="*/ 304800 h 1609344"/>
              <a:gd name="connsiteX9" fmla="*/ 3401568 w 4450080"/>
              <a:gd name="connsiteY9" fmla="*/ 60960 h 1609344"/>
              <a:gd name="connsiteX10" fmla="*/ 1450848 w 4450080"/>
              <a:gd name="connsiteY10" fmla="*/ 0 h 1609344"/>
              <a:gd name="connsiteX11" fmla="*/ 1463040 w 4450080"/>
              <a:gd name="connsiteY11" fmla="*/ 268224 h 1609344"/>
              <a:gd name="connsiteX12" fmla="*/ 109728 w 4450080"/>
              <a:gd name="connsiteY12" fmla="*/ 316992 h 160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50080" h="1609344">
                <a:moveTo>
                  <a:pt x="109728" y="316992"/>
                </a:moveTo>
                <a:lnTo>
                  <a:pt x="0" y="853440"/>
                </a:lnTo>
                <a:lnTo>
                  <a:pt x="829056" y="841248"/>
                </a:lnTo>
                <a:lnTo>
                  <a:pt x="731520" y="1597152"/>
                </a:lnTo>
                <a:lnTo>
                  <a:pt x="3803904" y="1609344"/>
                </a:lnTo>
                <a:lnTo>
                  <a:pt x="3742944" y="1194816"/>
                </a:lnTo>
                <a:lnTo>
                  <a:pt x="4450080" y="1207008"/>
                </a:lnTo>
                <a:lnTo>
                  <a:pt x="4328160" y="280416"/>
                </a:lnTo>
                <a:lnTo>
                  <a:pt x="3450336" y="304800"/>
                </a:lnTo>
                <a:lnTo>
                  <a:pt x="3401568" y="60960"/>
                </a:lnTo>
                <a:lnTo>
                  <a:pt x="1450848" y="0"/>
                </a:lnTo>
                <a:lnTo>
                  <a:pt x="1463040" y="268224"/>
                </a:lnTo>
                <a:lnTo>
                  <a:pt x="109728" y="316992"/>
                </a:lnTo>
                <a:close/>
              </a:path>
            </a:pathLst>
          </a:custGeom>
          <a:noFill/>
          <a:ln w="76200" cap="rnd">
            <a:solidFill>
              <a:srgbClr val="FFC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群組 35"/>
          <p:cNvGrpSpPr/>
          <p:nvPr/>
        </p:nvGrpSpPr>
        <p:grpSpPr>
          <a:xfrm>
            <a:off x="5996945" y="327345"/>
            <a:ext cx="5726350" cy="975360"/>
            <a:chOff x="5996945" y="327345"/>
            <a:chExt cx="5726350" cy="975360"/>
          </a:xfrm>
        </p:grpSpPr>
        <p:sp>
          <p:nvSpPr>
            <p:cNvPr id="30" name="文字方塊 29"/>
            <p:cNvSpPr txBox="1"/>
            <p:nvPr/>
          </p:nvSpPr>
          <p:spPr>
            <a:xfrm>
              <a:off x="5996945" y="779485"/>
              <a:ext cx="47387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i="1" dirty="0" smtClean="0">
                  <a:latin typeface="Bahnschrift SemiBold SemiConden" panose="020B0502040204020203" pitchFamily="34" charset="0"/>
                  <a:ea typeface="微軟正黑體" panose="020B0604030504040204" pitchFamily="34" charset="-120"/>
                </a:rPr>
                <a:t>AMR</a:t>
              </a:r>
              <a:r>
                <a:rPr lang="zh-TW" altLang="en-US" sz="2800" i="1" dirty="0" smtClean="0">
                  <a:latin typeface="Bahnschrift SemiBold SemiConden" panose="020B0502040204020203" pitchFamily="34" charset="0"/>
                  <a:ea typeface="微軟正黑體" panose="020B0604030504040204" pitchFamily="34" charset="-120"/>
                </a:rPr>
                <a:t>搬運區域</a:t>
              </a:r>
              <a:r>
                <a:rPr lang="en-US" altLang="zh-TW" sz="2000" i="1" dirty="0" smtClean="0">
                  <a:latin typeface="Bahnschrift SemiBold SemiConden" panose="020B0502040204020203" pitchFamily="34" charset="0"/>
                  <a:ea typeface="微軟正黑體" panose="020B0604030504040204" pitchFamily="34" charset="-120"/>
                </a:rPr>
                <a:t>(P1:</a:t>
              </a:r>
              <a:r>
                <a:rPr lang="zh-TW" altLang="en-US" sz="2000" i="1" dirty="0" smtClean="0">
                  <a:latin typeface="Bahnschrift SemiBold SemiConden" panose="020B0502040204020203" pitchFamily="34" charset="0"/>
                  <a:ea typeface="微軟正黑體" panose="020B0604030504040204" pitchFamily="34" charset="-120"/>
                </a:rPr>
                <a:t> 釘架區</a:t>
              </a:r>
              <a:r>
                <a:rPr lang="en-US" altLang="zh-TW" sz="2000" i="1" dirty="0" smtClean="0">
                  <a:latin typeface="Bahnschrift SemiBold SemiConden" panose="020B0502040204020203" pitchFamily="34" charset="0"/>
                  <a:ea typeface="微軟正黑體" panose="020B0604030504040204" pitchFamily="34" charset="-120"/>
                </a:rPr>
                <a:t>+P2:</a:t>
              </a:r>
              <a:r>
                <a:rPr lang="zh-TW" altLang="en-US" sz="2000" i="1" dirty="0" smtClean="0">
                  <a:latin typeface="Bahnschrift SemiBold SemiConden" panose="020B0502040204020203" pitchFamily="34" charset="0"/>
                  <a:ea typeface="微軟正黑體" panose="020B0604030504040204" pitchFamily="34" charset="-120"/>
                </a:rPr>
                <a:t> 基板區</a:t>
              </a:r>
              <a:r>
                <a:rPr lang="en-US" altLang="zh-TW" sz="2000" i="1" dirty="0" smtClean="0">
                  <a:latin typeface="Bahnschrift SemiBold SemiConden" panose="020B0502040204020203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2000" i="1" dirty="0">
                <a:latin typeface="Bahnschrift SemiBold SemiConden" panose="020B0502040204020203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7935" y="327345"/>
              <a:ext cx="975360" cy="975360"/>
            </a:xfrm>
            <a:prstGeom prst="rect">
              <a:avLst/>
            </a:prstGeom>
          </p:spPr>
        </p:pic>
      </p:grpSp>
      <p:cxnSp>
        <p:nvCxnSpPr>
          <p:cNvPr id="33" name="肘形接點 32"/>
          <p:cNvCxnSpPr>
            <a:stCxn id="30" idx="2"/>
          </p:cNvCxnSpPr>
          <p:nvPr/>
        </p:nvCxnSpPr>
        <p:spPr>
          <a:xfrm rot="16200000" flipH="1">
            <a:off x="7651261" y="2017787"/>
            <a:ext cx="1862878" cy="432713"/>
          </a:xfrm>
          <a:prstGeom prst="bentConnector3">
            <a:avLst/>
          </a:prstGeom>
          <a:ln w="63500" cap="rnd">
            <a:solidFill>
              <a:srgbClr val="FFC000"/>
            </a:solidFill>
            <a:prstDash val="sysDash"/>
            <a:round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調儲理貨區棧板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13" y="3633159"/>
            <a:ext cx="1097291" cy="1097291"/>
          </a:xfrm>
          <a:prstGeom prst="rect">
            <a:avLst/>
          </a:prstGeom>
        </p:spPr>
      </p:pic>
      <p:pic>
        <p:nvPicPr>
          <p:cNvPr id="9" name="收料理貨區棧板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72" y="3633159"/>
            <a:ext cx="1097291" cy="1097291"/>
          </a:xfrm>
          <a:prstGeom prst="rect">
            <a:avLst/>
          </a:prstGeom>
        </p:spPr>
      </p:pic>
      <p:pic>
        <p:nvPicPr>
          <p:cNvPr id="17" name="AMR搬棧板至倉儲區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02" y="3265260"/>
            <a:ext cx="1465190" cy="1465190"/>
          </a:xfrm>
          <a:prstGeom prst="rect">
            <a:avLst/>
          </a:prstGeom>
        </p:spPr>
      </p:pic>
      <p:pic>
        <p:nvPicPr>
          <p:cNvPr id="16" name="調儲暫存區棧板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152" y="3633159"/>
            <a:ext cx="1097291" cy="1097291"/>
          </a:xfrm>
          <a:prstGeom prst="rect">
            <a:avLst/>
          </a:prstGeom>
        </p:spPr>
      </p:pic>
      <p:pic>
        <p:nvPicPr>
          <p:cNvPr id="10" name="收料人員推棧板至調儲理貨區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89" y="3267593"/>
            <a:ext cx="1462857" cy="1462857"/>
          </a:xfrm>
          <a:prstGeom prst="rect">
            <a:avLst/>
          </a:prstGeom>
        </p:spPr>
      </p:pic>
      <p:sp>
        <p:nvSpPr>
          <p:cNvPr id="3" name="人員作業區"/>
          <p:cNvSpPr/>
          <p:nvPr/>
        </p:nvSpPr>
        <p:spPr>
          <a:xfrm>
            <a:off x="5334123" y="4765480"/>
            <a:ext cx="1440000" cy="14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收、發料</a:t>
            </a:r>
            <a:endParaRPr lang="en-US" altLang="zh-TW" sz="2400" b="1" dirty="0" smtClean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作業區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收料理貨區"/>
          <p:cNvSpPr/>
          <p:nvPr/>
        </p:nvSpPr>
        <p:spPr>
          <a:xfrm>
            <a:off x="1198017" y="4765480"/>
            <a:ext cx="1440000" cy="14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收料</a:t>
            </a:r>
            <a:endParaRPr lang="en-US" altLang="zh-TW" sz="2400" b="1" dirty="0" smtClean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理貨區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倉儲區"/>
          <p:cNvSpPr/>
          <p:nvPr/>
        </p:nvSpPr>
        <p:spPr>
          <a:xfrm>
            <a:off x="9463364" y="4765480"/>
            <a:ext cx="1440000" cy="14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倉儲區</a:t>
            </a:r>
            <a:endParaRPr lang="en-US" altLang="zh-TW" sz="2400" b="1" dirty="0" smtClean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依材料別</a:t>
            </a:r>
            <a:endParaRPr lang="en-US" altLang="zh-TW" sz="1400" b="1" dirty="0" smtClean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分區</a:t>
            </a:r>
            <a:r>
              <a:rPr lang="zh-TW" altLang="en-US" sz="1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存放</a:t>
            </a:r>
            <a:r>
              <a:rPr lang="en-US" altLang="zh-TW" sz="1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調儲理貨區"/>
          <p:cNvSpPr/>
          <p:nvPr/>
        </p:nvSpPr>
        <p:spPr>
          <a:xfrm>
            <a:off x="3532158" y="4765480"/>
            <a:ext cx="1440000" cy="14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調儲</a:t>
            </a:r>
            <a:endParaRPr lang="en-US" altLang="zh-TW" sz="2400" b="1" dirty="0" smtClean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理貨區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調儲暫存區"/>
          <p:cNvSpPr/>
          <p:nvPr/>
        </p:nvSpPr>
        <p:spPr>
          <a:xfrm>
            <a:off x="7126797" y="4765480"/>
            <a:ext cx="1440000" cy="14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調儲</a:t>
            </a:r>
            <a:endParaRPr lang="en-US" altLang="zh-TW" sz="2400" b="1" dirty="0" smtClean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4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庫房人員推棧板至調儲暫存區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30" y="3267593"/>
            <a:ext cx="1462857" cy="1462857"/>
          </a:xfrm>
          <a:prstGeom prst="rect">
            <a:avLst/>
          </a:prstGeom>
        </p:spPr>
      </p:pic>
      <p:pic>
        <p:nvPicPr>
          <p:cNvPr id="14" name="庫房人員使用自動搬運操作介面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35" y="3073276"/>
            <a:ext cx="975238" cy="975238"/>
          </a:xfrm>
          <a:prstGeom prst="rect">
            <a:avLst/>
          </a:prstGeom>
        </p:spPr>
      </p:pic>
      <p:pic>
        <p:nvPicPr>
          <p:cNvPr id="15" name="自動搬運操作介面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435" y="805137"/>
            <a:ext cx="4716929" cy="2268139"/>
          </a:xfrm>
          <a:prstGeom prst="rect">
            <a:avLst/>
          </a:prstGeom>
        </p:spPr>
      </p:pic>
      <p:grpSp>
        <p:nvGrpSpPr>
          <p:cNvPr id="21" name="後推式料架上層有棧板"/>
          <p:cNvGrpSpPr/>
          <p:nvPr/>
        </p:nvGrpSpPr>
        <p:grpSpPr>
          <a:xfrm>
            <a:off x="9549374" y="3079389"/>
            <a:ext cx="1267980" cy="1651061"/>
            <a:chOff x="5520589" y="5071235"/>
            <a:chExt cx="1267980" cy="1651061"/>
          </a:xfrm>
        </p:grpSpPr>
        <p:pic>
          <p:nvPicPr>
            <p:cNvPr id="19" name="後推式料架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589" y="5454316"/>
              <a:ext cx="1267980" cy="1267980"/>
            </a:xfrm>
            <a:prstGeom prst="rect">
              <a:avLst/>
            </a:prstGeom>
          </p:spPr>
        </p:pic>
        <p:pic>
          <p:nvPicPr>
            <p:cNvPr id="20" name="棧板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584" y="5071235"/>
              <a:ext cx="633991" cy="633991"/>
            </a:xfrm>
            <a:prstGeom prst="rect">
              <a:avLst/>
            </a:prstGeom>
          </p:spPr>
        </p:pic>
      </p:grpSp>
      <p:pic>
        <p:nvPicPr>
          <p:cNvPr id="23" name="AMR移動至調儲暫存區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31" y="1421336"/>
            <a:ext cx="1463054" cy="1463054"/>
          </a:xfrm>
          <a:prstGeom prst="rect">
            <a:avLst/>
          </a:prstGeom>
        </p:spPr>
      </p:pic>
      <p:sp>
        <p:nvSpPr>
          <p:cNvPr id="24" name="標題 1"/>
          <p:cNvSpPr>
            <a:spLocks noGrp="1"/>
          </p:cNvSpPr>
          <p:nvPr>
            <p:ph type="title"/>
          </p:nvPr>
        </p:nvSpPr>
        <p:spPr>
          <a:xfrm>
            <a:off x="314428" y="-274320"/>
            <a:ext cx="10155116" cy="1634067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人</a:t>
            </a:r>
            <a:r>
              <a:rPr lang="zh-TW" alt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機</a:t>
            </a:r>
            <a:r>
              <a:rPr lang="zh-TW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協作模式</a:t>
            </a:r>
            <a:endParaRPr lang="zh-TW" altLang="en-US" sz="4400" dirty="0">
              <a:solidFill>
                <a:schemeClr val="tx2"/>
              </a:solidFill>
              <a:effectLst>
                <a:outerShdw blurRad="215900" dist="38100" dir="8100000" algn="tr" rotWithShape="0">
                  <a:prstClr val="black"/>
                </a:outerShdw>
              </a:effectLst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1" name="後推式料架無棧板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74" y="3462470"/>
            <a:ext cx="1267980" cy="1267980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322134" y="1068580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TW" altLang="en-US" sz="2400" b="1" dirty="0" smtClean="0">
                <a:solidFill>
                  <a:srgbClr val="DFE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以收料後入庫上架為例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DFE2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0.19323 -1.8518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25 -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19505 0.2881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08789 -3.7037E-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499" y="1813689"/>
            <a:ext cx="1143931" cy="2946074"/>
          </a:xfrm>
          <a:prstGeom prst="rect">
            <a:avLst/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客材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99" y="4759763"/>
            <a:ext cx="1143931" cy="2026787"/>
          </a:xfrm>
          <a:prstGeom prst="rect">
            <a:avLst/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FF00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自購材</a:t>
            </a:r>
          </a:p>
        </p:txBody>
      </p:sp>
      <p:sp>
        <p:nvSpPr>
          <p:cNvPr id="127" name="標題 1"/>
          <p:cNvSpPr>
            <a:spLocks noGrp="1"/>
          </p:cNvSpPr>
          <p:nvPr>
            <p:ph type="title"/>
          </p:nvPr>
        </p:nvSpPr>
        <p:spPr>
          <a:xfrm>
            <a:off x="314428" y="-274320"/>
            <a:ext cx="10155116" cy="1634067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prstClr val="white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  <a:cs typeface="Arial"/>
                <a:sym typeface="Arial"/>
              </a:rPr>
              <a:t>材料收料作業模式</a:t>
            </a:r>
            <a:endParaRPr lang="zh-TW" altLang="en-US" sz="4400" dirty="0">
              <a:solidFill>
                <a:schemeClr val="tx2"/>
              </a:solidFill>
              <a:effectLst>
                <a:outerShdw blurRad="215900" dist="38100" dir="8100000" algn="tr" rotWithShape="0">
                  <a:prstClr val="black"/>
                </a:outerShdw>
              </a:effectLst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01857" y="2744430"/>
            <a:ext cx="144623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進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貨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資訊來源</a:t>
            </a:r>
            <a:endParaRPr kumimoji="0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B2B(CIS)</a:t>
            </a:r>
          </a:p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E-mail RPA</a:t>
            </a:r>
          </a:p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紙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本</a:t>
            </a: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OCR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201857" y="5469742"/>
            <a:ext cx="15844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進貨資訊來源</a:t>
            </a:r>
            <a:endParaRPr kumimoji="0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E-hub(SAP-MM)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362" y="2749253"/>
            <a:ext cx="975238" cy="97523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362" y="5259122"/>
            <a:ext cx="975238" cy="97523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95" y="2726857"/>
            <a:ext cx="1808532" cy="1020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95" y="5236726"/>
            <a:ext cx="1808532" cy="1020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0" name="肘形接點 39"/>
          <p:cNvCxnSpPr>
            <a:stCxn id="25" idx="3"/>
            <a:endCxn id="22" idx="1"/>
          </p:cNvCxnSpPr>
          <p:nvPr/>
        </p:nvCxnSpPr>
        <p:spPr>
          <a:xfrm>
            <a:off x="9589338" y="2417601"/>
            <a:ext cx="1090024" cy="819271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accent4">
                <a:lumMod val="20000"/>
                <a:lumOff val="8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群組 46"/>
          <p:cNvGrpSpPr/>
          <p:nvPr/>
        </p:nvGrpSpPr>
        <p:grpSpPr>
          <a:xfrm>
            <a:off x="7178871" y="3266100"/>
            <a:ext cx="1481614" cy="1510186"/>
            <a:chOff x="1010279" y="2544171"/>
            <a:chExt cx="1481614" cy="1510186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268" y="2544171"/>
              <a:ext cx="1462625" cy="1097280"/>
            </a:xfrm>
            <a:prstGeom prst="round2DiagRect">
              <a:avLst>
                <a:gd name="adj1" fmla="val 16667"/>
                <a:gd name="adj2" fmla="val 0"/>
              </a:avLst>
            </a:prstGeom>
            <a:ln w="508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9" name="文字方塊 48"/>
            <p:cNvSpPr txBox="1"/>
            <p:nvPr/>
          </p:nvSpPr>
          <p:spPr>
            <a:xfrm>
              <a:off x="1010279" y="3746580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rPr>
                <a:t>自動收料貼標機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cxnSp>
        <p:nvCxnSpPr>
          <p:cNvPr id="65" name="直線單箭頭接點 64"/>
          <p:cNvCxnSpPr>
            <a:endCxn id="23" idx="1"/>
          </p:cNvCxnSpPr>
          <p:nvPr/>
        </p:nvCxnSpPr>
        <p:spPr>
          <a:xfrm>
            <a:off x="7243449" y="5746741"/>
            <a:ext cx="3435913" cy="0"/>
          </a:xfrm>
          <a:prstGeom prst="straightConnector1">
            <a:avLst/>
          </a:prstGeom>
          <a:ln w="38100" cap="rnd">
            <a:solidFill>
              <a:schemeClr val="accent4">
                <a:lumMod val="20000"/>
                <a:lumOff val="80000"/>
              </a:schemeClr>
            </a:solidFill>
            <a:prstDash val="sysDot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6101157" y="3511035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30/50</a:t>
            </a: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rPr>
              <a:t>類材料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84" name="群組 83"/>
          <p:cNvGrpSpPr/>
          <p:nvPr/>
        </p:nvGrpSpPr>
        <p:grpSpPr>
          <a:xfrm>
            <a:off x="8046869" y="1976718"/>
            <a:ext cx="1542469" cy="1217713"/>
            <a:chOff x="7854437" y="2237874"/>
            <a:chExt cx="1542469" cy="1217713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9200617E-09E7-43B2-9180-B7362E6BB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37" y="2237874"/>
              <a:ext cx="1542469" cy="88176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1" name="文字方塊 80"/>
            <p:cNvSpPr txBox="1"/>
            <p:nvPr/>
          </p:nvSpPr>
          <p:spPr>
            <a:xfrm>
              <a:off x="8174266" y="314781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rPr>
                <a:t>人工貼標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5674683" y="1976718"/>
            <a:ext cx="1462986" cy="1217713"/>
            <a:chOff x="5872395" y="2237874"/>
            <a:chExt cx="1462986" cy="1217713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C43D924-6FD5-44A1-B229-DF8740D17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395" y="2237874"/>
              <a:ext cx="1462986" cy="88176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2" name="文字方塊 81"/>
            <p:cNvSpPr txBox="1"/>
            <p:nvPr/>
          </p:nvSpPr>
          <p:spPr>
            <a:xfrm>
              <a:off x="6113514" y="314781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rPr>
                <a:t>人工對帳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5754260" y="5061772"/>
            <a:ext cx="1279121" cy="1724778"/>
            <a:chOff x="5974588" y="5160628"/>
            <a:chExt cx="1279121" cy="1724778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/>
            <a:stretch/>
          </p:blipFill>
          <p:spPr>
            <a:xfrm>
              <a:off x="5974588" y="5160628"/>
              <a:ext cx="1279121" cy="136993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3" name="文字方塊 82"/>
            <p:cNvSpPr txBox="1"/>
            <p:nvPr/>
          </p:nvSpPr>
          <p:spPr>
            <a:xfrm>
              <a:off x="6162743" y="657762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rPr>
                <a:t>人工對帳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89" name="矩形 88"/>
          <p:cNvSpPr/>
          <p:nvPr/>
        </p:nvSpPr>
        <p:spPr>
          <a:xfrm>
            <a:off x="5575673" y="4918257"/>
            <a:ext cx="1636294" cy="1868293"/>
          </a:xfrm>
          <a:prstGeom prst="rect">
            <a:avLst/>
          </a:prstGeom>
          <a:noFill/>
          <a:ln w="31750" cap="rnd">
            <a:solidFill>
              <a:srgbClr val="FFFF00"/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900" b="0" i="0" u="none" strike="noStrike" kern="1200" cap="none" spc="0" normalizeH="0" baseline="0" noProof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cxnSp>
        <p:nvCxnSpPr>
          <p:cNvPr id="75" name="直線單箭頭接點 74"/>
          <p:cNvCxnSpPr>
            <a:stCxn id="13" idx="3"/>
            <a:endCxn id="26" idx="1"/>
          </p:cNvCxnSpPr>
          <p:nvPr/>
        </p:nvCxnSpPr>
        <p:spPr>
          <a:xfrm>
            <a:off x="2648087" y="3236873"/>
            <a:ext cx="519708" cy="0"/>
          </a:xfrm>
          <a:prstGeom prst="straightConnector1">
            <a:avLst/>
          </a:prstGeom>
          <a:ln w="38100" cap="rnd">
            <a:solidFill>
              <a:schemeClr val="accent4">
                <a:lumMod val="20000"/>
                <a:lumOff val="80000"/>
              </a:schemeClr>
            </a:solidFill>
            <a:prstDash val="sysDot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肘形接點 86"/>
          <p:cNvCxnSpPr>
            <a:stCxn id="48" idx="0"/>
            <a:endCxn id="22" idx="1"/>
          </p:cNvCxnSpPr>
          <p:nvPr/>
        </p:nvCxnSpPr>
        <p:spPr>
          <a:xfrm flipV="1">
            <a:off x="8660485" y="3236872"/>
            <a:ext cx="2018877" cy="577868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accent4">
                <a:lumMod val="20000"/>
                <a:lumOff val="8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34"/>
          <p:cNvCxnSpPr>
            <a:stCxn id="26" idx="3"/>
            <a:endCxn id="24" idx="1"/>
          </p:cNvCxnSpPr>
          <p:nvPr/>
        </p:nvCxnSpPr>
        <p:spPr>
          <a:xfrm flipV="1">
            <a:off x="4976327" y="2417601"/>
            <a:ext cx="698356" cy="819272"/>
          </a:xfrm>
          <a:prstGeom prst="bentConnector3">
            <a:avLst/>
          </a:prstGeom>
          <a:ln w="38100" cap="rnd">
            <a:solidFill>
              <a:schemeClr val="accent4">
                <a:lumMod val="20000"/>
                <a:lumOff val="8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24" idx="3"/>
            <a:endCxn id="25" idx="1"/>
          </p:cNvCxnSpPr>
          <p:nvPr/>
        </p:nvCxnSpPr>
        <p:spPr>
          <a:xfrm>
            <a:off x="7137669" y="2417601"/>
            <a:ext cx="909200" cy="0"/>
          </a:xfrm>
          <a:prstGeom prst="straightConnector1">
            <a:avLst/>
          </a:prstGeom>
          <a:ln w="38100" cap="rnd">
            <a:solidFill>
              <a:schemeClr val="accent4">
                <a:lumMod val="20000"/>
                <a:lumOff val="80000"/>
              </a:schemeClr>
            </a:solidFill>
            <a:prstDash val="sysDot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接點 49"/>
          <p:cNvCxnSpPr>
            <a:stCxn id="26" idx="3"/>
            <a:endCxn id="48" idx="2"/>
          </p:cNvCxnSpPr>
          <p:nvPr/>
        </p:nvCxnSpPr>
        <p:spPr>
          <a:xfrm>
            <a:off x="4976327" y="3236873"/>
            <a:ext cx="2221533" cy="577867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accent4">
                <a:lumMod val="20000"/>
                <a:lumOff val="8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14" idx="3"/>
            <a:endCxn id="27" idx="1"/>
          </p:cNvCxnSpPr>
          <p:nvPr/>
        </p:nvCxnSpPr>
        <p:spPr>
          <a:xfrm>
            <a:off x="2786265" y="5746741"/>
            <a:ext cx="381530" cy="1"/>
          </a:xfrm>
          <a:prstGeom prst="straightConnector1">
            <a:avLst/>
          </a:prstGeom>
          <a:ln w="38100" cap="rnd">
            <a:solidFill>
              <a:schemeClr val="accent4">
                <a:lumMod val="20000"/>
                <a:lumOff val="80000"/>
              </a:schemeClr>
            </a:solidFill>
            <a:prstDash val="sysDot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70" y="1035036"/>
            <a:ext cx="12096000" cy="745008"/>
          </a:xfrm>
          <a:prstGeom prst="round2DiagRect">
            <a:avLst>
              <a:gd name="adj1" fmla="val 50000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文字方塊 30"/>
          <p:cNvSpPr txBox="1"/>
          <p:nvPr/>
        </p:nvSpPr>
        <p:spPr>
          <a:xfrm>
            <a:off x="117573" y="12243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作業流程</a:t>
            </a:r>
            <a:endParaRPr lang="zh-TW" alt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5428106" y="4056145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39FE2A"/>
                </a:solidFill>
                <a:latin typeface="Bahnschrift SemiBold SemiConden" panose="020B0502040204020203" pitchFamily="34" charset="0"/>
              </a:rPr>
              <a:t>Y2023/02 go-live</a:t>
            </a:r>
            <a:endParaRPr lang="zh-TW" altLang="en-US" dirty="0">
              <a:solidFill>
                <a:srgbClr val="39FE2A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96" name="直線接點 95"/>
          <p:cNvCxnSpPr/>
          <p:nvPr/>
        </p:nvCxnSpPr>
        <p:spPr>
          <a:xfrm>
            <a:off x="1149430" y="4759763"/>
            <a:ext cx="11016000" cy="16523"/>
          </a:xfrm>
          <a:prstGeom prst="line">
            <a:avLst/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直線單箭頭接點 66"/>
          <p:cNvCxnSpPr>
            <a:stCxn id="27" idx="3"/>
            <a:endCxn id="32" idx="1"/>
          </p:cNvCxnSpPr>
          <p:nvPr/>
        </p:nvCxnSpPr>
        <p:spPr>
          <a:xfrm flipV="1">
            <a:off x="4976327" y="5746741"/>
            <a:ext cx="777933" cy="1"/>
          </a:xfrm>
          <a:prstGeom prst="straightConnector1">
            <a:avLst/>
          </a:prstGeom>
          <a:ln w="38100" cap="rnd">
            <a:solidFill>
              <a:schemeClr val="accent4">
                <a:lumMod val="20000"/>
                <a:lumOff val="80000"/>
              </a:schemeClr>
            </a:solidFill>
            <a:prstDash val="sysDot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五邊形 96"/>
          <p:cNvSpPr/>
          <p:nvPr/>
        </p:nvSpPr>
        <p:spPr>
          <a:xfrm>
            <a:off x="1333448" y="1138973"/>
            <a:ext cx="1612510" cy="540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進貨通知</a:t>
            </a:r>
            <a:r>
              <a:rPr lang="en-US" altLang="zh-TW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(ASN)</a:t>
            </a:r>
            <a:endParaRPr lang="zh-TW" altLang="en-US" sz="1600" b="1" i="1" dirty="0">
              <a:solidFill>
                <a:srgbClr val="DFE2EA"/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98" name="＞形箭號 97"/>
          <p:cNvSpPr/>
          <p:nvPr/>
        </p:nvSpPr>
        <p:spPr>
          <a:xfrm>
            <a:off x="3033082" y="1138973"/>
            <a:ext cx="2145600" cy="540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進貨資訊核對</a:t>
            </a:r>
          </a:p>
        </p:txBody>
      </p:sp>
      <p:sp>
        <p:nvSpPr>
          <p:cNvPr id="101" name="＞形箭號 100"/>
          <p:cNvSpPr/>
          <p:nvPr/>
        </p:nvSpPr>
        <p:spPr>
          <a:xfrm>
            <a:off x="5282012" y="1138973"/>
            <a:ext cx="5093380" cy="540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  <a:defRPr/>
            </a:pPr>
            <a:r>
              <a:rPr lang="zh-TW" altLang="en-US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理貨對帳</a:t>
            </a:r>
            <a:endParaRPr lang="en-US" altLang="zh-TW" sz="1600" b="1" i="1" dirty="0">
              <a:solidFill>
                <a:srgbClr val="DFE2EA"/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  <a:defRPr/>
            </a:pPr>
            <a:r>
              <a:rPr lang="zh-TW" altLang="en-US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標籤作業</a:t>
            </a:r>
            <a:r>
              <a:rPr lang="en-US" altLang="zh-TW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(ASE</a:t>
            </a:r>
            <a:r>
              <a:rPr lang="zh-TW" altLang="en-US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標籤</a:t>
            </a:r>
            <a:r>
              <a:rPr lang="en-US" altLang="zh-TW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– </a:t>
            </a:r>
            <a:r>
              <a:rPr lang="zh-TW" altLang="en-US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客材 </a:t>
            </a:r>
            <a:r>
              <a:rPr lang="en-US" altLang="zh-TW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Only</a:t>
            </a:r>
          </a:p>
        </p:txBody>
      </p:sp>
      <p:sp>
        <p:nvSpPr>
          <p:cNvPr id="102" name="＞形箭號 101"/>
          <p:cNvSpPr/>
          <p:nvPr/>
        </p:nvSpPr>
        <p:spPr>
          <a:xfrm>
            <a:off x="10479923" y="1138973"/>
            <a:ext cx="1563688" cy="540000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i="1" dirty="0">
                <a:solidFill>
                  <a:srgbClr val="DFE2EA"/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收料入帳</a:t>
            </a:r>
          </a:p>
        </p:txBody>
      </p:sp>
      <p:sp>
        <p:nvSpPr>
          <p:cNvPr id="51" name="矩形 50"/>
          <p:cNvSpPr/>
          <p:nvPr/>
        </p:nvSpPr>
        <p:spPr>
          <a:xfrm>
            <a:off x="12774565" y="2161809"/>
            <a:ext cx="4554288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自動收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料設備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收料大視野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9" name="收料大視野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784888" y="2561919"/>
            <a:ext cx="4543965" cy="29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44597 -4.44444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4441 -7.4074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9" grpId="0" animBg="1"/>
      <p:bldP spid="94" grpId="0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17"/>
          <p:cNvSpPr/>
          <p:nvPr/>
        </p:nvSpPr>
        <p:spPr>
          <a:xfrm>
            <a:off x="0" y="1196460"/>
            <a:ext cx="12192000" cy="32626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Prompt Medium"/>
              <a:cs typeface="+mn-cs"/>
            </a:endParaRPr>
          </a:p>
        </p:txBody>
      </p:sp>
      <p:sp>
        <p:nvSpPr>
          <p:cNvPr id="24" name="標題 1"/>
          <p:cNvSpPr>
            <a:spLocks noGrp="1"/>
          </p:cNvSpPr>
          <p:nvPr>
            <p:ph type="title"/>
          </p:nvPr>
        </p:nvSpPr>
        <p:spPr>
          <a:xfrm>
            <a:off x="314430" y="-274319"/>
            <a:ext cx="10155116" cy="1634067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收料大視野</a:t>
            </a:r>
            <a:endParaRPr lang="zh-TW" altLang="en-US" sz="4400" dirty="0">
              <a:solidFill>
                <a:schemeClr val="tx2"/>
              </a:solidFill>
              <a:effectLst>
                <a:outerShdw blurRad="215900" dist="38100" dir="8100000" algn="tr" rotWithShape="0">
                  <a:prstClr val="black"/>
                </a:outerShdw>
              </a:effectLst>
              <a:latin typeface="Bahnschrift SemiBold SemiConden" panose="020B0502040204020203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941404" y="686499"/>
            <a:ext cx="4309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軟、硬體、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三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FE2E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協作模式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DFE2EA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263045" y="2005904"/>
            <a:ext cx="1310947" cy="910379"/>
            <a:chOff x="1187624" y="987574"/>
            <a:chExt cx="1296145" cy="900100"/>
          </a:xfrm>
        </p:grpSpPr>
        <p:sp>
          <p:nvSpPr>
            <p:cNvPr id="37" name="圓角矩形 36"/>
            <p:cNvSpPr/>
            <p:nvPr/>
          </p:nvSpPr>
          <p:spPr>
            <a:xfrm rot="18000000" flipH="1">
              <a:off x="1367588" y="1230055"/>
              <a:ext cx="91086" cy="273382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1187624" y="987574"/>
              <a:ext cx="216024" cy="216024"/>
            </a:xfrm>
            <a:prstGeom prst="ellipse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1199476" y="1203598"/>
              <a:ext cx="204172" cy="369875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42" name="圓角矩形 41"/>
            <p:cNvSpPr/>
            <p:nvPr/>
          </p:nvSpPr>
          <p:spPr>
            <a:xfrm flipH="1">
              <a:off x="1206930" y="1575439"/>
              <a:ext cx="84750" cy="276231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 flipH="1">
              <a:off x="1312830" y="1575439"/>
              <a:ext cx="80728" cy="276231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45" name="圓角矩形 44"/>
            <p:cNvSpPr/>
            <p:nvPr/>
          </p:nvSpPr>
          <p:spPr>
            <a:xfrm>
              <a:off x="1835696" y="1790051"/>
              <a:ext cx="576064" cy="61619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1836884" y="1095586"/>
              <a:ext cx="70820" cy="690232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47" name="圓角矩形 46"/>
            <p:cNvSpPr/>
            <p:nvPr/>
          </p:nvSpPr>
          <p:spPr>
            <a:xfrm rot="19794421">
              <a:off x="1545758" y="1379106"/>
              <a:ext cx="70416" cy="298552"/>
            </a:xfrm>
            <a:prstGeom prst="round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2267744" y="1815666"/>
              <a:ext cx="72008" cy="7200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1726721" y="1812656"/>
              <a:ext cx="72008" cy="7200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53" name="圓角矩形 52"/>
            <p:cNvSpPr/>
            <p:nvPr/>
          </p:nvSpPr>
          <p:spPr>
            <a:xfrm>
              <a:off x="1617296" y="1536881"/>
              <a:ext cx="290408" cy="314830"/>
            </a:xfrm>
            <a:prstGeom prst="roundRect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55" name="圓角矩形 54"/>
            <p:cNvSpPr/>
            <p:nvPr/>
          </p:nvSpPr>
          <p:spPr>
            <a:xfrm>
              <a:off x="1826575" y="1016359"/>
              <a:ext cx="45719" cy="458173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58" name="圓角矩形 57"/>
            <p:cNvSpPr/>
            <p:nvPr/>
          </p:nvSpPr>
          <p:spPr>
            <a:xfrm rot="18000000" flipH="1">
              <a:off x="1348015" y="1262994"/>
              <a:ext cx="91086" cy="273382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943227" y="1740648"/>
              <a:ext cx="540542" cy="72008"/>
            </a:xfrm>
            <a:prstGeom prst="rect">
              <a:avLst/>
            </a:prstGeom>
            <a:solidFill>
              <a:srgbClr val="FEA13A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943227" y="1573473"/>
              <a:ext cx="180000" cy="16530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123728" y="1573473"/>
              <a:ext cx="180000" cy="16530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2303728" y="1573473"/>
              <a:ext cx="180000" cy="16530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943227" y="1410139"/>
              <a:ext cx="180000" cy="16530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123728" y="1410139"/>
              <a:ext cx="180000" cy="16530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2303728" y="1410139"/>
              <a:ext cx="180000" cy="16530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943268" y="1243257"/>
              <a:ext cx="180000" cy="16530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123769" y="1243257"/>
              <a:ext cx="180000" cy="16530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2303769" y="1243257"/>
              <a:ext cx="180000" cy="16530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3103385" y="2173293"/>
            <a:ext cx="864096" cy="813508"/>
            <a:chOff x="3934430" y="2243918"/>
            <a:chExt cx="648072" cy="610131"/>
          </a:xfrm>
        </p:grpSpPr>
        <p:sp>
          <p:nvSpPr>
            <p:cNvPr id="77" name="圓角矩形 76"/>
            <p:cNvSpPr/>
            <p:nvPr/>
          </p:nvSpPr>
          <p:spPr>
            <a:xfrm>
              <a:off x="3934430" y="2243918"/>
              <a:ext cx="648072" cy="527981"/>
            </a:xfrm>
            <a:prstGeom prst="roundRect">
              <a:avLst>
                <a:gd name="adj" fmla="val 10052"/>
              </a:avLst>
            </a:prstGeom>
            <a:solidFill>
              <a:srgbClr val="99CC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3967259" y="2280148"/>
              <a:ext cx="576064" cy="40194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cxnSp>
          <p:nvCxnSpPr>
            <p:cNvPr id="79" name="直線接點 78"/>
            <p:cNvCxnSpPr/>
            <p:nvPr/>
          </p:nvCxnSpPr>
          <p:spPr>
            <a:xfrm>
              <a:off x="3934430" y="2715766"/>
              <a:ext cx="64807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80" name="圓角矩形 79"/>
            <p:cNvSpPr/>
            <p:nvPr/>
          </p:nvSpPr>
          <p:spPr>
            <a:xfrm>
              <a:off x="4186105" y="2771899"/>
              <a:ext cx="144721" cy="45719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81" name="圓角矩形 80"/>
            <p:cNvSpPr/>
            <p:nvPr/>
          </p:nvSpPr>
          <p:spPr>
            <a:xfrm>
              <a:off x="4070716" y="2819699"/>
              <a:ext cx="369148" cy="34350"/>
            </a:xfrm>
            <a:prstGeom prst="round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</p:grpSp>
      <p:grpSp>
        <p:nvGrpSpPr>
          <p:cNvPr id="82" name="群組 81"/>
          <p:cNvGrpSpPr/>
          <p:nvPr/>
        </p:nvGrpSpPr>
        <p:grpSpPr>
          <a:xfrm>
            <a:off x="5701088" y="2291618"/>
            <a:ext cx="1193885" cy="635031"/>
            <a:chOff x="2499817" y="1149779"/>
            <a:chExt cx="1008112" cy="536217"/>
          </a:xfrm>
        </p:grpSpPr>
        <p:sp>
          <p:nvSpPr>
            <p:cNvPr id="83" name="直角三角形 82"/>
            <p:cNvSpPr/>
            <p:nvPr/>
          </p:nvSpPr>
          <p:spPr>
            <a:xfrm flipH="1">
              <a:off x="2499817" y="1613989"/>
              <a:ext cx="406946" cy="72007"/>
            </a:xfrm>
            <a:prstGeom prst="rt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84" name="圓角矩形 83"/>
            <p:cNvSpPr/>
            <p:nvPr/>
          </p:nvSpPr>
          <p:spPr>
            <a:xfrm>
              <a:off x="2859857" y="1613740"/>
              <a:ext cx="648072" cy="7225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grpSp>
          <p:nvGrpSpPr>
            <p:cNvPr id="85" name="群組 84"/>
            <p:cNvGrpSpPr/>
            <p:nvPr/>
          </p:nvGrpSpPr>
          <p:grpSpPr>
            <a:xfrm>
              <a:off x="2718885" y="1149779"/>
              <a:ext cx="504056" cy="345531"/>
              <a:chOff x="3826818" y="1050681"/>
              <a:chExt cx="504056" cy="345531"/>
            </a:xfrm>
          </p:grpSpPr>
          <p:sp>
            <p:nvSpPr>
              <p:cNvPr id="86" name="圓角矩形 85"/>
              <p:cNvSpPr/>
              <p:nvPr/>
            </p:nvSpPr>
            <p:spPr>
              <a:xfrm>
                <a:off x="4006838" y="1050681"/>
                <a:ext cx="144016" cy="45719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6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endParaRPr>
              </a:p>
            </p:txBody>
          </p:sp>
          <p:sp>
            <p:nvSpPr>
              <p:cNvPr id="87" name="圓角矩形 86"/>
              <p:cNvSpPr/>
              <p:nvPr/>
            </p:nvSpPr>
            <p:spPr>
              <a:xfrm>
                <a:off x="3826818" y="1084545"/>
                <a:ext cx="504056" cy="311667"/>
              </a:xfrm>
              <a:prstGeom prst="roundRect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6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endParaRPr>
              </a:p>
            </p:txBody>
          </p:sp>
          <p:sp>
            <p:nvSpPr>
              <p:cNvPr id="88" name="橢圓 87"/>
              <p:cNvSpPr/>
              <p:nvPr/>
            </p:nvSpPr>
            <p:spPr>
              <a:xfrm>
                <a:off x="3976285" y="1137817"/>
                <a:ext cx="205122" cy="205122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6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endParaRPr>
              </a:p>
            </p:txBody>
          </p:sp>
          <p:sp>
            <p:nvSpPr>
              <p:cNvPr id="89" name="橢圓 88"/>
              <p:cNvSpPr/>
              <p:nvPr/>
            </p:nvSpPr>
            <p:spPr>
              <a:xfrm flipH="1">
                <a:off x="3878209" y="112762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6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endParaRPr>
              </a:p>
            </p:txBody>
          </p:sp>
          <p:sp>
            <p:nvSpPr>
              <p:cNvPr id="90" name="橢圓 89"/>
              <p:cNvSpPr/>
              <p:nvPr/>
            </p:nvSpPr>
            <p:spPr>
              <a:xfrm>
                <a:off x="4001658" y="1163865"/>
                <a:ext cx="154375" cy="154375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6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endParaRPr>
              </a:p>
            </p:txBody>
          </p:sp>
        </p:grpSp>
      </p:grpSp>
      <p:pic>
        <p:nvPicPr>
          <p:cNvPr id="91" name="圖片 9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757" y="2218590"/>
            <a:ext cx="834872" cy="685787"/>
          </a:xfrm>
          <a:prstGeom prst="rect">
            <a:avLst/>
          </a:prstGeom>
        </p:spPr>
      </p:pic>
      <p:sp>
        <p:nvSpPr>
          <p:cNvPr id="92" name="等腰三角形 91"/>
          <p:cNvSpPr/>
          <p:nvPr/>
        </p:nvSpPr>
        <p:spPr>
          <a:xfrm rot="5400000">
            <a:off x="2027911" y="2418986"/>
            <a:ext cx="297152" cy="256165"/>
          </a:xfrm>
          <a:prstGeom prst="triangl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8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/>
              <a:cs typeface="+mn-cs"/>
            </a:endParaRPr>
          </a:p>
        </p:txBody>
      </p:sp>
      <p:sp>
        <p:nvSpPr>
          <p:cNvPr id="93" name="等腰三角形 92"/>
          <p:cNvSpPr/>
          <p:nvPr/>
        </p:nvSpPr>
        <p:spPr>
          <a:xfrm rot="5400000">
            <a:off x="4799348" y="2418986"/>
            <a:ext cx="297152" cy="256165"/>
          </a:xfrm>
          <a:prstGeom prst="triangl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8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/>
              <a:cs typeface="+mn-cs"/>
            </a:endParaRPr>
          </a:p>
        </p:txBody>
      </p:sp>
      <p:sp>
        <p:nvSpPr>
          <p:cNvPr id="94" name="等腰三角形 93"/>
          <p:cNvSpPr/>
          <p:nvPr/>
        </p:nvSpPr>
        <p:spPr>
          <a:xfrm rot="5400000">
            <a:off x="7634929" y="2418986"/>
            <a:ext cx="297152" cy="256165"/>
          </a:xfrm>
          <a:prstGeom prst="triangl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8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/>
              <a:cs typeface="+mn-cs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63558" y="3251041"/>
            <a:ext cx="1909497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人員</a:t>
            </a:r>
            <a:endParaRPr kumimoji="0" lang="en-US" altLang="zh-TW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點收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&amp;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移除膠膜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貨物推入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大視野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2517943" y="3251038"/>
            <a:ext cx="2026517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人員</a:t>
            </a:r>
            <a:endParaRPr kumimoji="0" lang="en-US" altLang="zh-TW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選擇收料模式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由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WMS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啟動設備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23160" y="3251041"/>
            <a:ext cx="2106667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1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大視野</a:t>
            </a:r>
            <a:endParaRPr kumimoji="0" lang="en-US" altLang="zh-TW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擷取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貨物外觀影像</a:t>
            </a:r>
          </a:p>
          <a:p>
            <a:pPr marL="285750" marR="0" lvl="0" indent="-285750" algn="l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逐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箱切割外箱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圖片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7642849" y="3244943"/>
            <a:ext cx="2114681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133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NextAI</a:t>
            </a:r>
            <a:endParaRPr kumimoji="0" lang="en-US" altLang="zh-TW" sz="21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偵測外箱目標標籤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解析目標標籤條碼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99" name="群組 98"/>
          <p:cNvGrpSpPr/>
          <p:nvPr/>
        </p:nvGrpSpPr>
        <p:grpSpPr>
          <a:xfrm>
            <a:off x="731123" y="1309971"/>
            <a:ext cx="448823" cy="470633"/>
            <a:chOff x="731123" y="1797651"/>
            <a:chExt cx="448823" cy="470633"/>
          </a:xfrm>
        </p:grpSpPr>
        <p:sp>
          <p:nvSpPr>
            <p:cNvPr id="100" name="橢圓 99"/>
            <p:cNvSpPr/>
            <p:nvPr/>
          </p:nvSpPr>
          <p:spPr>
            <a:xfrm>
              <a:off x="731123" y="1819462"/>
              <a:ext cx="448823" cy="448822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816714" y="1797651"/>
              <a:ext cx="277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rPr>
                <a:t>1</a:t>
              </a:r>
              <a:endPara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3306787" y="1331781"/>
            <a:ext cx="448823" cy="470633"/>
            <a:chOff x="3306787" y="1819461"/>
            <a:chExt cx="448823" cy="470633"/>
          </a:xfrm>
        </p:grpSpPr>
        <p:sp>
          <p:nvSpPr>
            <p:cNvPr id="103" name="橢圓 102"/>
            <p:cNvSpPr/>
            <p:nvPr/>
          </p:nvSpPr>
          <p:spPr>
            <a:xfrm>
              <a:off x="3306787" y="1841272"/>
              <a:ext cx="448823" cy="448822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3368333" y="1819461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rPr>
                <a:t>2</a:t>
              </a:r>
              <a:endPara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6052081" y="1353592"/>
            <a:ext cx="448823" cy="470633"/>
            <a:chOff x="6052081" y="1841272"/>
            <a:chExt cx="448823" cy="470633"/>
          </a:xfrm>
        </p:grpSpPr>
        <p:sp>
          <p:nvSpPr>
            <p:cNvPr id="106" name="橢圓 105"/>
            <p:cNvSpPr/>
            <p:nvPr/>
          </p:nvSpPr>
          <p:spPr>
            <a:xfrm>
              <a:off x="6052081" y="1863083"/>
              <a:ext cx="448823" cy="448822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6112825" y="1841272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rPr>
                <a:t>3</a:t>
              </a:r>
              <a:endPara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</p:grpSp>
      <p:grpSp>
        <p:nvGrpSpPr>
          <p:cNvPr id="108" name="群組 107"/>
          <p:cNvGrpSpPr/>
          <p:nvPr/>
        </p:nvGrpSpPr>
        <p:grpSpPr>
          <a:xfrm>
            <a:off x="8475781" y="1331781"/>
            <a:ext cx="448823" cy="470633"/>
            <a:chOff x="8475781" y="1819461"/>
            <a:chExt cx="448823" cy="470633"/>
          </a:xfrm>
        </p:grpSpPr>
        <p:sp>
          <p:nvSpPr>
            <p:cNvPr id="109" name="橢圓 108"/>
            <p:cNvSpPr/>
            <p:nvPr/>
          </p:nvSpPr>
          <p:spPr>
            <a:xfrm>
              <a:off x="8475781" y="1841272"/>
              <a:ext cx="448823" cy="448822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8530915" y="181946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rPr>
                <a:t>4</a:t>
              </a:r>
              <a:endPara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</p:grpSp>
      <p:pic>
        <p:nvPicPr>
          <p:cNvPr id="111" name="圖片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624" y="2188709"/>
            <a:ext cx="528638" cy="578644"/>
          </a:xfrm>
          <a:prstGeom prst="rect">
            <a:avLst/>
          </a:prstGeom>
        </p:spPr>
      </p:pic>
      <p:pic>
        <p:nvPicPr>
          <p:cNvPr id="112" name="圖片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176" y="2137952"/>
            <a:ext cx="762722" cy="834872"/>
          </a:xfrm>
          <a:prstGeom prst="rect">
            <a:avLst/>
          </a:prstGeom>
        </p:spPr>
      </p:pic>
      <p:sp>
        <p:nvSpPr>
          <p:cNvPr id="113" name="等腰三角形 112"/>
          <p:cNvSpPr/>
          <p:nvPr/>
        </p:nvSpPr>
        <p:spPr>
          <a:xfrm rot="5400000">
            <a:off x="10006273" y="2412890"/>
            <a:ext cx="297152" cy="256165"/>
          </a:xfrm>
          <a:prstGeom prst="triangl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8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/>
              <a:cs typeface="+mn-cs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0219378" y="3238847"/>
            <a:ext cx="1704313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133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WMS</a:t>
            </a:r>
          </a:p>
          <a:p>
            <a:pPr marL="285750" marR="0" lvl="0" indent="-285750" algn="l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比對進貨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資料</a:t>
            </a:r>
          </a:p>
          <a:p>
            <a:pPr marL="285750" marR="0" lvl="0" indent="-285750" algn="l" defTabSz="121869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收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料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入帳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10847125" y="1325685"/>
            <a:ext cx="448823" cy="470633"/>
            <a:chOff x="10847125" y="1813365"/>
            <a:chExt cx="448823" cy="470633"/>
          </a:xfrm>
        </p:grpSpPr>
        <p:sp>
          <p:nvSpPr>
            <p:cNvPr id="116" name="橢圓 115"/>
            <p:cNvSpPr/>
            <p:nvPr/>
          </p:nvSpPr>
          <p:spPr>
            <a:xfrm>
              <a:off x="10847125" y="1835176"/>
              <a:ext cx="448823" cy="448822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10906266" y="1813365"/>
              <a:ext cx="3305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rPr>
                <a:t>5</a:t>
              </a:r>
              <a:endPara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</p:grpSp>
      <p:grpSp>
        <p:nvGrpSpPr>
          <p:cNvPr id="119" name="群組 118"/>
          <p:cNvGrpSpPr/>
          <p:nvPr/>
        </p:nvGrpSpPr>
        <p:grpSpPr>
          <a:xfrm>
            <a:off x="9868687" y="108166"/>
            <a:ext cx="2195992" cy="648000"/>
            <a:chOff x="9057157" y="279616"/>
            <a:chExt cx="2195992" cy="648000"/>
          </a:xfrm>
        </p:grpSpPr>
        <p:sp>
          <p:nvSpPr>
            <p:cNvPr id="120" name="矩形 119"/>
            <p:cNvSpPr/>
            <p:nvPr/>
          </p:nvSpPr>
          <p:spPr>
            <a:xfrm>
              <a:off x="9057157" y="279616"/>
              <a:ext cx="1728000" cy="648000"/>
            </a:xfrm>
            <a:prstGeom prst="rect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rPr>
                <a:t>人力精簡</a:t>
              </a:r>
            </a:p>
          </p:txBody>
        </p:sp>
        <p:sp>
          <p:nvSpPr>
            <p:cNvPr id="121" name="矩形 120"/>
            <p:cNvSpPr>
              <a:spLocks/>
            </p:cNvSpPr>
            <p:nvPr/>
          </p:nvSpPr>
          <p:spPr>
            <a:xfrm>
              <a:off x="10605149" y="279616"/>
              <a:ext cx="648000" cy="648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9FF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 panose="020B0604030504040204" pitchFamily="34" charset="-120"/>
                  <a:cs typeface="+mn-cs"/>
                </a:rPr>
                <a:t>-2</a:t>
              </a:r>
              <a:endParaRPr kumimoji="0" lang="zh-TW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1D3253">
                    <a:lumMod val="75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122" name="圖片 1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1" r="34600" b="18505"/>
          <a:stretch/>
        </p:blipFill>
        <p:spPr>
          <a:xfrm rot="5400000">
            <a:off x="468940" y="4165838"/>
            <a:ext cx="2204103" cy="2916813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3200400" y="4462110"/>
            <a:ext cx="8991600" cy="2264186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graphicFrame>
        <p:nvGraphicFramePr>
          <p:cNvPr id="129" name="表格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368244"/>
              </p:ext>
            </p:extLst>
          </p:nvPr>
        </p:nvGraphicFramePr>
        <p:xfrm>
          <a:off x="3574654" y="5239645"/>
          <a:ext cx="1260000" cy="1260000"/>
        </p:xfrm>
        <a:graphic>
          <a:graphicData uri="http://schemas.openxmlformats.org/drawingml/2006/table">
            <a:tbl>
              <a:tblPr firstRow="1" bandRow="1"/>
              <a:tblGrid>
                <a:gridCol w="4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0" name="矩形 129"/>
          <p:cNvSpPr/>
          <p:nvPr/>
        </p:nvSpPr>
        <p:spPr>
          <a:xfrm>
            <a:off x="3523928" y="6475241"/>
            <a:ext cx="1385900" cy="132556"/>
          </a:xfrm>
          <a:prstGeom prst="rect">
            <a:avLst/>
          </a:prstGeom>
          <a:solidFill>
            <a:srgbClr val="FEA13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棧板</a:t>
            </a:r>
          </a:p>
        </p:txBody>
      </p:sp>
      <p:sp>
        <p:nvSpPr>
          <p:cNvPr id="131" name="矩形 130"/>
          <p:cNvSpPr/>
          <p:nvPr/>
        </p:nvSpPr>
        <p:spPr>
          <a:xfrm>
            <a:off x="3619231" y="5282512"/>
            <a:ext cx="144016" cy="2160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3806114" y="5311653"/>
            <a:ext cx="144016" cy="1080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133" name="直線接點 132"/>
          <p:cNvCxnSpPr>
            <a:stCxn id="131" idx="0"/>
            <a:endCxn id="131" idx="0"/>
          </p:cNvCxnSpPr>
          <p:nvPr/>
        </p:nvCxnSpPr>
        <p:spPr>
          <a:xfrm>
            <a:off x="3691239" y="5282512"/>
            <a:ext cx="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80" y="5320595"/>
            <a:ext cx="101374" cy="9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344" y="5324250"/>
            <a:ext cx="69825" cy="5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6" name="矩形 135"/>
          <p:cNvSpPr/>
          <p:nvPr/>
        </p:nvSpPr>
        <p:spPr>
          <a:xfrm>
            <a:off x="4039392" y="5282512"/>
            <a:ext cx="144016" cy="2160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4226275" y="5311653"/>
            <a:ext cx="144016" cy="1080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138" name="直線接點 137"/>
          <p:cNvCxnSpPr>
            <a:stCxn id="136" idx="0"/>
            <a:endCxn id="136" idx="0"/>
          </p:cNvCxnSpPr>
          <p:nvPr/>
        </p:nvCxnSpPr>
        <p:spPr>
          <a:xfrm>
            <a:off x="4111400" y="5282512"/>
            <a:ext cx="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3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141" y="5320595"/>
            <a:ext cx="101374" cy="9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505" y="5324250"/>
            <a:ext cx="69825" cy="5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" name="矩形 140"/>
          <p:cNvSpPr/>
          <p:nvPr/>
        </p:nvSpPr>
        <p:spPr>
          <a:xfrm>
            <a:off x="4464527" y="5284821"/>
            <a:ext cx="144016" cy="2160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4651410" y="5313962"/>
            <a:ext cx="144016" cy="1080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143" name="直線接點 142"/>
          <p:cNvCxnSpPr>
            <a:stCxn id="141" idx="0"/>
            <a:endCxn id="141" idx="0"/>
          </p:cNvCxnSpPr>
          <p:nvPr/>
        </p:nvCxnSpPr>
        <p:spPr>
          <a:xfrm>
            <a:off x="4536535" y="5284821"/>
            <a:ext cx="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4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276" y="5322904"/>
            <a:ext cx="101374" cy="9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640" y="5326559"/>
            <a:ext cx="69825" cy="5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" name="矩形 145"/>
          <p:cNvSpPr/>
          <p:nvPr/>
        </p:nvSpPr>
        <p:spPr>
          <a:xfrm>
            <a:off x="3629009" y="5773971"/>
            <a:ext cx="144016" cy="2160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3815892" y="5803112"/>
            <a:ext cx="144016" cy="1080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148" name="直線接點 147"/>
          <p:cNvCxnSpPr>
            <a:stCxn id="146" idx="0"/>
            <a:endCxn id="146" idx="0"/>
          </p:cNvCxnSpPr>
          <p:nvPr/>
        </p:nvCxnSpPr>
        <p:spPr>
          <a:xfrm>
            <a:off x="3701017" y="5773971"/>
            <a:ext cx="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4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58" y="5812054"/>
            <a:ext cx="101374" cy="9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22" y="5815709"/>
            <a:ext cx="69825" cy="5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1" name="矩形 150"/>
          <p:cNvSpPr/>
          <p:nvPr/>
        </p:nvSpPr>
        <p:spPr>
          <a:xfrm>
            <a:off x="4039392" y="5732233"/>
            <a:ext cx="144016" cy="2160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4226275" y="5761374"/>
            <a:ext cx="144016" cy="1080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153" name="直線接點 152"/>
          <p:cNvCxnSpPr>
            <a:stCxn id="151" idx="0"/>
            <a:endCxn id="151" idx="0"/>
          </p:cNvCxnSpPr>
          <p:nvPr/>
        </p:nvCxnSpPr>
        <p:spPr>
          <a:xfrm>
            <a:off x="4111400" y="5732233"/>
            <a:ext cx="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5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141" y="5770316"/>
            <a:ext cx="101374" cy="9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505" y="5773971"/>
            <a:ext cx="69825" cy="5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矩形 155"/>
          <p:cNvSpPr/>
          <p:nvPr/>
        </p:nvSpPr>
        <p:spPr>
          <a:xfrm>
            <a:off x="4439392" y="5794644"/>
            <a:ext cx="144016" cy="2160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4626275" y="5823785"/>
            <a:ext cx="144016" cy="1080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158" name="直線接點 157"/>
          <p:cNvCxnSpPr>
            <a:stCxn id="156" idx="0"/>
            <a:endCxn id="156" idx="0"/>
          </p:cNvCxnSpPr>
          <p:nvPr/>
        </p:nvCxnSpPr>
        <p:spPr>
          <a:xfrm>
            <a:off x="4511400" y="5794644"/>
            <a:ext cx="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5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141" y="5832727"/>
            <a:ext cx="101374" cy="9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05" y="5836382"/>
            <a:ext cx="69825" cy="5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1" name="矩形 160"/>
          <p:cNvSpPr/>
          <p:nvPr/>
        </p:nvSpPr>
        <p:spPr>
          <a:xfrm>
            <a:off x="3629008" y="6134011"/>
            <a:ext cx="144016" cy="2160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3815891" y="6163152"/>
            <a:ext cx="144016" cy="1080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163" name="直線接點 162"/>
          <p:cNvCxnSpPr>
            <a:stCxn id="161" idx="0"/>
            <a:endCxn id="161" idx="0"/>
          </p:cNvCxnSpPr>
          <p:nvPr/>
        </p:nvCxnSpPr>
        <p:spPr>
          <a:xfrm>
            <a:off x="3701016" y="6134011"/>
            <a:ext cx="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6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57" y="6172094"/>
            <a:ext cx="101374" cy="9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21" y="6175749"/>
            <a:ext cx="69825" cy="5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" name="矩形 165"/>
          <p:cNvSpPr/>
          <p:nvPr/>
        </p:nvSpPr>
        <p:spPr>
          <a:xfrm>
            <a:off x="4041190" y="6204219"/>
            <a:ext cx="144016" cy="2160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4228073" y="6233360"/>
            <a:ext cx="144016" cy="1080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168" name="直線接點 167"/>
          <p:cNvCxnSpPr>
            <a:stCxn id="166" idx="0"/>
            <a:endCxn id="166" idx="0"/>
          </p:cNvCxnSpPr>
          <p:nvPr/>
        </p:nvCxnSpPr>
        <p:spPr>
          <a:xfrm>
            <a:off x="4113198" y="6204219"/>
            <a:ext cx="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6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39" y="6242302"/>
            <a:ext cx="101374" cy="9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03" y="6245957"/>
            <a:ext cx="69825" cy="5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1" name="矩形 170"/>
          <p:cNvSpPr/>
          <p:nvPr/>
        </p:nvSpPr>
        <p:spPr>
          <a:xfrm>
            <a:off x="4451353" y="6179891"/>
            <a:ext cx="144016" cy="2160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4638236" y="6209032"/>
            <a:ext cx="144016" cy="1080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173" name="直線接點 172"/>
          <p:cNvCxnSpPr>
            <a:stCxn id="171" idx="0"/>
            <a:endCxn id="171" idx="0"/>
          </p:cNvCxnSpPr>
          <p:nvPr/>
        </p:nvCxnSpPr>
        <p:spPr>
          <a:xfrm>
            <a:off x="4523361" y="6179891"/>
            <a:ext cx="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7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02" y="6217974"/>
            <a:ext cx="101374" cy="9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466" y="6221629"/>
            <a:ext cx="69825" cy="5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6" name="矩形 175"/>
          <p:cNvSpPr/>
          <p:nvPr/>
        </p:nvSpPr>
        <p:spPr>
          <a:xfrm>
            <a:off x="3523928" y="5186687"/>
            <a:ext cx="515464" cy="504056"/>
          </a:xfrm>
          <a:prstGeom prst="rect">
            <a:avLst/>
          </a:prstGeom>
          <a:noFill/>
          <a:ln w="19050" cap="rnd" cmpd="sng" algn="ctr">
            <a:solidFill>
              <a:schemeClr val="bg1"/>
            </a:solidFill>
            <a:prstDash val="sysDash"/>
            <a:round/>
            <a:tailEnd w="med" len="lg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177" name="直線單箭頭接點 176"/>
          <p:cNvCxnSpPr/>
          <p:nvPr/>
        </p:nvCxnSpPr>
        <p:spPr>
          <a:xfrm>
            <a:off x="4065208" y="5612815"/>
            <a:ext cx="1290071" cy="0"/>
          </a:xfrm>
          <a:prstGeom prst="straightConnector1">
            <a:avLst/>
          </a:prstGeom>
          <a:noFill/>
          <a:ln w="19050" cap="rnd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lg"/>
          </a:ln>
          <a:effectLst/>
        </p:spPr>
      </p:cxnSp>
      <p:sp>
        <p:nvSpPr>
          <p:cNvPr id="178" name="矩形 177"/>
          <p:cNvSpPr/>
          <p:nvPr/>
        </p:nvSpPr>
        <p:spPr>
          <a:xfrm>
            <a:off x="5540152" y="5293347"/>
            <a:ext cx="1023476" cy="1023476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17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60" y="5368652"/>
            <a:ext cx="385326" cy="59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045" y="5390579"/>
            <a:ext cx="453455" cy="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1" name="矩形 180"/>
          <p:cNvSpPr/>
          <p:nvPr/>
        </p:nvSpPr>
        <p:spPr>
          <a:xfrm>
            <a:off x="5612160" y="5362914"/>
            <a:ext cx="385326" cy="586886"/>
          </a:xfrm>
          <a:prstGeom prst="rect">
            <a:avLst/>
          </a:prstGeom>
          <a:noFill/>
          <a:ln w="19050" cap="rnd" cmpd="sng" algn="ctr">
            <a:solidFill>
              <a:schemeClr val="bg1"/>
            </a:solidFill>
            <a:prstDash val="sysDash"/>
            <a:round/>
            <a:tailEnd w="med" len="lg"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182" name="直線單箭頭接點 181"/>
          <p:cNvCxnSpPr/>
          <p:nvPr/>
        </p:nvCxnSpPr>
        <p:spPr>
          <a:xfrm>
            <a:off x="6051889" y="5807714"/>
            <a:ext cx="1290071" cy="0"/>
          </a:xfrm>
          <a:prstGeom prst="straightConnector1">
            <a:avLst/>
          </a:prstGeom>
          <a:noFill/>
          <a:ln w="19050" cap="rnd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lg"/>
          </a:ln>
          <a:effectLst/>
        </p:spPr>
      </p:cxnSp>
      <p:pic>
        <p:nvPicPr>
          <p:cNvPr id="183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29" y="4898655"/>
            <a:ext cx="1127967" cy="1740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" name="矩形 183"/>
          <p:cNvSpPr/>
          <p:nvPr/>
        </p:nvSpPr>
        <p:spPr>
          <a:xfrm>
            <a:off x="7694801" y="5074565"/>
            <a:ext cx="385326" cy="76986"/>
          </a:xfrm>
          <a:prstGeom prst="rect">
            <a:avLst/>
          </a:prstGeom>
          <a:noFill/>
          <a:ln w="19050" cap="rnd" cmpd="sng" algn="ctr">
            <a:solidFill>
              <a:schemeClr val="accent2">
                <a:lumMod val="75000"/>
              </a:schemeClr>
            </a:solidFill>
            <a:prstDash val="sysDash"/>
            <a:round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7678934" y="5157236"/>
            <a:ext cx="597521" cy="76986"/>
          </a:xfrm>
          <a:prstGeom prst="rect">
            <a:avLst/>
          </a:prstGeom>
          <a:noFill/>
          <a:ln w="19050" cap="rnd" cmpd="sng" algn="ctr">
            <a:solidFill>
              <a:schemeClr val="accent2">
                <a:lumMod val="75000"/>
              </a:schemeClr>
            </a:solidFill>
            <a:prstDash val="sysDash"/>
            <a:round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7977695" y="5251438"/>
            <a:ext cx="226754" cy="49511"/>
          </a:xfrm>
          <a:prstGeom prst="rect">
            <a:avLst/>
          </a:prstGeom>
          <a:noFill/>
          <a:ln w="19050" cap="rnd" cmpd="sng" algn="ctr">
            <a:solidFill>
              <a:schemeClr val="accent2">
                <a:lumMod val="75000"/>
              </a:schemeClr>
            </a:solidFill>
            <a:prstDash val="sysDash"/>
            <a:round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7977695" y="5472926"/>
            <a:ext cx="442778" cy="45719"/>
          </a:xfrm>
          <a:prstGeom prst="rect">
            <a:avLst/>
          </a:prstGeom>
          <a:noFill/>
          <a:ln w="19050" cap="rnd" cmpd="sng" algn="ctr">
            <a:solidFill>
              <a:schemeClr val="accent2">
                <a:lumMod val="75000"/>
              </a:schemeClr>
            </a:solidFill>
            <a:prstDash val="sysDash"/>
            <a:round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8327136" y="5036071"/>
            <a:ext cx="182880" cy="171201"/>
          </a:xfrm>
          <a:prstGeom prst="rect">
            <a:avLst/>
          </a:prstGeom>
          <a:noFill/>
          <a:ln w="19050" cap="rnd" cmpd="sng" algn="ctr">
            <a:solidFill>
              <a:schemeClr val="accent2">
                <a:lumMod val="75000"/>
              </a:schemeClr>
            </a:solidFill>
            <a:prstDash val="sysDash"/>
            <a:round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7977693" y="5314894"/>
            <a:ext cx="226755" cy="59769"/>
          </a:xfrm>
          <a:prstGeom prst="rect">
            <a:avLst/>
          </a:prstGeom>
          <a:noFill/>
          <a:ln w="19050" cap="rnd" cmpd="sng" algn="ctr">
            <a:solidFill>
              <a:schemeClr val="accent2">
                <a:lumMod val="75000"/>
              </a:schemeClr>
            </a:solidFill>
            <a:prstDash val="sysDash"/>
            <a:round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7978828" y="5395566"/>
            <a:ext cx="226755" cy="59769"/>
          </a:xfrm>
          <a:prstGeom prst="rect">
            <a:avLst/>
          </a:prstGeom>
          <a:noFill/>
          <a:ln w="19050" cap="rnd" cmpd="sng" algn="ctr">
            <a:solidFill>
              <a:schemeClr val="accent2">
                <a:lumMod val="75000"/>
              </a:schemeClr>
            </a:solidFill>
            <a:prstDash val="sysDash"/>
            <a:round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7977692" y="5529212"/>
            <a:ext cx="254956" cy="59769"/>
          </a:xfrm>
          <a:prstGeom prst="rect">
            <a:avLst/>
          </a:prstGeom>
          <a:noFill/>
          <a:ln w="19050" cap="rnd" cmpd="sng" algn="ctr">
            <a:solidFill>
              <a:schemeClr val="accent2">
                <a:lumMod val="75000"/>
              </a:schemeClr>
            </a:solidFill>
            <a:prstDash val="sysDash"/>
            <a:round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7936119" y="5704952"/>
            <a:ext cx="340336" cy="65364"/>
          </a:xfrm>
          <a:prstGeom prst="rect">
            <a:avLst/>
          </a:prstGeom>
          <a:noFill/>
          <a:ln w="19050" cap="rnd" cmpd="sng" algn="ctr">
            <a:solidFill>
              <a:schemeClr val="accent2">
                <a:lumMod val="75000"/>
              </a:schemeClr>
            </a:solidFill>
            <a:prstDash val="sysDash"/>
            <a:round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8148976" y="5980783"/>
            <a:ext cx="321415" cy="48823"/>
          </a:xfrm>
          <a:prstGeom prst="rect">
            <a:avLst/>
          </a:prstGeom>
          <a:noFill/>
          <a:ln w="19050" cap="rnd" cmpd="sng" algn="ctr">
            <a:solidFill>
              <a:schemeClr val="accent2">
                <a:lumMod val="75000"/>
              </a:schemeClr>
            </a:solidFill>
            <a:prstDash val="sysDash"/>
            <a:round/>
          </a:ln>
          <a:effectLst/>
        </p:spPr>
        <p:txBody>
          <a:bodyPr rtlCol="0" anchor="ctr"/>
          <a:lstStyle/>
          <a:p>
            <a:pPr marL="0" marR="0" lvl="0" indent="0" algn="ctr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194" name="圖片 193"/>
          <p:cNvPicPr>
            <a:picLocks noChangeAspect="1"/>
          </p:cNvPicPr>
          <p:nvPr/>
        </p:nvPicPr>
        <p:blipFill rotWithShape="1">
          <a:blip r:embed="rId11"/>
          <a:srcRect t="1690" b="-1"/>
          <a:stretch/>
        </p:blipFill>
        <p:spPr>
          <a:xfrm>
            <a:off x="10117587" y="5197710"/>
            <a:ext cx="1798191" cy="1266047"/>
          </a:xfrm>
          <a:prstGeom prst="rect">
            <a:avLst/>
          </a:prstGeom>
        </p:spPr>
      </p:pic>
      <p:cxnSp>
        <p:nvCxnSpPr>
          <p:cNvPr id="195" name="直線單箭頭接點 194"/>
          <p:cNvCxnSpPr/>
          <p:nvPr/>
        </p:nvCxnSpPr>
        <p:spPr>
          <a:xfrm>
            <a:off x="8726563" y="5699496"/>
            <a:ext cx="1290071" cy="0"/>
          </a:xfrm>
          <a:prstGeom prst="straightConnector1">
            <a:avLst/>
          </a:prstGeom>
          <a:noFill/>
          <a:ln w="19050" cap="rnd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lg"/>
          </a:ln>
          <a:effectLst/>
        </p:spPr>
      </p:cxnSp>
      <p:grpSp>
        <p:nvGrpSpPr>
          <p:cNvPr id="196" name="群組 195"/>
          <p:cNvGrpSpPr/>
          <p:nvPr/>
        </p:nvGrpSpPr>
        <p:grpSpPr>
          <a:xfrm>
            <a:off x="3533187" y="4547953"/>
            <a:ext cx="448823" cy="470633"/>
            <a:chOff x="6052081" y="1841272"/>
            <a:chExt cx="448823" cy="470633"/>
          </a:xfrm>
        </p:grpSpPr>
        <p:sp>
          <p:nvSpPr>
            <p:cNvPr id="197" name="橢圓 196"/>
            <p:cNvSpPr/>
            <p:nvPr/>
          </p:nvSpPr>
          <p:spPr>
            <a:xfrm>
              <a:off x="6052081" y="1863083"/>
              <a:ext cx="448823" cy="448822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198" name="文字方塊 197"/>
            <p:cNvSpPr txBox="1"/>
            <p:nvPr/>
          </p:nvSpPr>
          <p:spPr>
            <a:xfrm>
              <a:off x="6112825" y="1841272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rPr>
                <a:t>3</a:t>
              </a:r>
              <a:endPara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</p:grpSp>
      <p:grpSp>
        <p:nvGrpSpPr>
          <p:cNvPr id="202" name="群組 201"/>
          <p:cNvGrpSpPr/>
          <p:nvPr/>
        </p:nvGrpSpPr>
        <p:grpSpPr>
          <a:xfrm>
            <a:off x="5472288" y="4547953"/>
            <a:ext cx="448823" cy="470633"/>
            <a:chOff x="8475781" y="1819461"/>
            <a:chExt cx="448823" cy="470633"/>
          </a:xfrm>
        </p:grpSpPr>
        <p:sp>
          <p:nvSpPr>
            <p:cNvPr id="203" name="橢圓 202"/>
            <p:cNvSpPr/>
            <p:nvPr/>
          </p:nvSpPr>
          <p:spPr>
            <a:xfrm>
              <a:off x="8475781" y="1841272"/>
              <a:ext cx="448823" cy="448822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204" name="文字方塊 203"/>
            <p:cNvSpPr txBox="1"/>
            <p:nvPr/>
          </p:nvSpPr>
          <p:spPr>
            <a:xfrm>
              <a:off x="8530915" y="181946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rPr>
                <a:t>4</a:t>
              </a:r>
              <a:endPara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</p:grpSp>
      <p:grpSp>
        <p:nvGrpSpPr>
          <p:cNvPr id="209" name="群組 208"/>
          <p:cNvGrpSpPr/>
          <p:nvPr/>
        </p:nvGrpSpPr>
        <p:grpSpPr>
          <a:xfrm>
            <a:off x="10131413" y="4547953"/>
            <a:ext cx="448823" cy="470633"/>
            <a:chOff x="10847125" y="1813365"/>
            <a:chExt cx="448823" cy="470633"/>
          </a:xfrm>
        </p:grpSpPr>
        <p:sp>
          <p:nvSpPr>
            <p:cNvPr id="210" name="橢圓 209"/>
            <p:cNvSpPr/>
            <p:nvPr/>
          </p:nvSpPr>
          <p:spPr>
            <a:xfrm>
              <a:off x="10847125" y="1835176"/>
              <a:ext cx="448823" cy="448822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  <p:sp>
          <p:nvSpPr>
            <p:cNvPr id="211" name="文字方塊 210"/>
            <p:cNvSpPr txBox="1"/>
            <p:nvPr/>
          </p:nvSpPr>
          <p:spPr>
            <a:xfrm>
              <a:off x="10906266" y="1813365"/>
              <a:ext cx="3305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微軟正黑體"/>
                  <a:cs typeface="+mn-cs"/>
                </a:rPr>
                <a:t>5</a:t>
              </a:r>
              <a:endPara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35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8AA265B-79C8-49EF-8631-1D26F74FC712}"/>
              </a:ext>
            </a:extLst>
          </p:cNvPr>
          <p:cNvSpPr txBox="1">
            <a:spLocks/>
          </p:cNvSpPr>
          <p:nvPr/>
        </p:nvSpPr>
        <p:spPr>
          <a:xfrm>
            <a:off x="451200" y="238120"/>
            <a:ext cx="10902600" cy="94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90000"/>
                  </a:schemeClr>
                </a:solidFill>
                <a:latin typeface="+mj-lt"/>
                <a:ea typeface="+mj-ea"/>
                <a:cs typeface="Prompt Bold" panose="00000800000000000000" pitchFamily="2" charset="-34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smtClean="0">
                <a:ln>
                  <a:noFill/>
                </a:ln>
                <a:solidFill>
                  <a:srgbClr val="DFE2EA">
                    <a:lumMod val="90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Plan to do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DFE2EA">
                  <a:lumMod val="90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3EAA8F7C-34B7-457C-81BF-793469F1DD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065585"/>
              </p:ext>
            </p:extLst>
          </p:nvPr>
        </p:nvGraphicFramePr>
        <p:xfrm>
          <a:off x="507542" y="1960130"/>
          <a:ext cx="10657184" cy="3759014"/>
        </p:xfrm>
        <a:graphic>
          <a:graphicData uri="http://schemas.openxmlformats.org/drawingml/2006/table">
            <a:tbl>
              <a:tblPr/>
              <a:tblGrid>
                <a:gridCol w="951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1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1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9pPr>
                    </a:lstStyle>
                    <a:p>
                      <a:pPr marL="95250" marR="0" lvl="0" indent="-79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</a:pPr>
                      <a:r>
                        <a:rPr lang="en-US" altLang="zh-TW" sz="2400" b="1" kern="1200" dirty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No</a:t>
                      </a: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9pPr>
                    </a:lstStyle>
                    <a:p>
                      <a:pPr marL="2667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</a:pPr>
                      <a:r>
                        <a:rPr lang="en-US" altLang="zh-TW" sz="2400" b="1" kern="1200" dirty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Task</a:t>
                      </a: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</a:pPr>
                      <a:r>
                        <a:rPr lang="en-US" altLang="zh-TW" sz="2400" b="1" kern="1200" dirty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Owner</a:t>
                      </a: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新細明體"/>
                        </a:defRPr>
                      </a:lvl9pPr>
                    </a:lstStyle>
                    <a:p>
                      <a:pPr marL="2667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</a:pPr>
                      <a:r>
                        <a:rPr lang="en-US" altLang="zh-TW" sz="2400" b="1" kern="1200" dirty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Due-date</a:t>
                      </a: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374">
                <a:tc>
                  <a:txBody>
                    <a:bodyPr/>
                    <a:lstStyle/>
                    <a:p>
                      <a:pPr marL="266700" marR="0" lvl="0" indent="-26193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Arial" pitchFamily="34" charset="0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1</a:t>
                      </a:r>
                      <a:endParaRPr lang="en-US" altLang="zh-TW" sz="2400" b="1" kern="1200" dirty="0">
                        <a:solidFill>
                          <a:schemeClr val="tx1">
                            <a:lumMod val="9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  <a:sym typeface="Wingdings" panose="05000000000000000000" pitchFamily="2" charset="2"/>
                        </a:rPr>
                        <a:t>KH+1</a:t>
                      </a:r>
                      <a:r>
                        <a:rPr lang="en-US" altLang="zh-TW" sz="2400" b="1" kern="1200" baseline="0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  <a:sym typeface="Wingdings" panose="05000000000000000000" pitchFamily="2" charset="2"/>
                        </a:rPr>
                        <a:t> - WMS RM Coding &amp; UT</a:t>
                      </a:r>
                      <a:endParaRPr lang="en-US" altLang="zh-TW" sz="2400" b="1" kern="1200" dirty="0" smtClean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  <a:sym typeface="Wingdings" panose="05000000000000000000" pitchFamily="2" charset="2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FE2EA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Carl Ko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FE2EA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2024/04/30</a:t>
                      </a:r>
                      <a:endParaRPr lang="en-US" altLang="zh-TW" sz="2400" b="1" kern="1200" dirty="0">
                        <a:solidFill>
                          <a:schemeClr val="tx1">
                            <a:lumMod val="9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435440"/>
                  </a:ext>
                </a:extLst>
              </a:tr>
              <a:tr h="660374">
                <a:tc>
                  <a:txBody>
                    <a:bodyPr/>
                    <a:lstStyle/>
                    <a:p>
                      <a:pPr marL="266700" marR="0" lvl="0" indent="-26193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Arial" pitchFamily="34" charset="0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2</a:t>
                      </a:r>
                      <a:endParaRPr lang="en-US" altLang="zh-TW" sz="2400" b="1" kern="1200" dirty="0">
                        <a:solidFill>
                          <a:schemeClr val="tx1">
                            <a:lumMod val="9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zh-TW" altLang="en-US" sz="2400" b="1" kern="1200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  <a:sym typeface="Wingdings" panose="05000000000000000000" pitchFamily="2" charset="2"/>
                        </a:rPr>
                        <a:t>材料報廢、出售</a:t>
                      </a:r>
                      <a:r>
                        <a:rPr lang="en-US" altLang="zh-TW" sz="2400" b="1" kern="1200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sz="2400" b="1" kern="1200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  <a:sym typeface="Wingdings" panose="05000000000000000000" pitchFamily="2" charset="2"/>
                        </a:rPr>
                        <a:t>轉料號作業精進</a:t>
                      </a: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FE2EA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Carl Ko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FE2EA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2024/06/30</a:t>
                      </a:r>
                      <a:endParaRPr lang="en-US" altLang="zh-TW" sz="2400" b="1" kern="1200" dirty="0">
                        <a:solidFill>
                          <a:schemeClr val="tx1">
                            <a:lumMod val="9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375256"/>
                  </a:ext>
                </a:extLst>
              </a:tr>
              <a:tr h="6603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9pPr>
                    </a:lstStyle>
                    <a:p>
                      <a:pPr marL="266700" marR="0" lvl="0" indent="-26193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Arial" pitchFamily="34" charset="0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en-US" altLang="zh-TW" sz="2400" b="1" kern="1200" dirty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3</a:t>
                      </a: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zh-TW" altLang="en-US" sz="2400" b="1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  <a:sym typeface="Wingdings" panose="05000000000000000000" pitchFamily="2" charset="2"/>
                        </a:rPr>
                        <a:t>收料大視野</a:t>
                      </a:r>
                      <a:endParaRPr lang="en-US" altLang="zh-TW" sz="2400" b="1" kern="1200" dirty="0" smtClean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  <a:sym typeface="Wingdings" panose="05000000000000000000" pitchFamily="2" charset="2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FE2EA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Carl Ko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FE2EA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2024/08/31</a:t>
                      </a:r>
                      <a:endParaRPr lang="en-US" altLang="zh-TW" sz="2400" b="1" kern="1200" dirty="0">
                        <a:solidFill>
                          <a:schemeClr val="tx1">
                            <a:lumMod val="9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81339"/>
                  </a:ext>
                </a:extLst>
              </a:tr>
              <a:tr h="660374">
                <a:tc>
                  <a:txBody>
                    <a:bodyPr/>
                    <a:lstStyle/>
                    <a:p>
                      <a:pPr marL="266700" marR="0" lvl="0" indent="-26193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Arial" pitchFamily="34" charset="0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4</a:t>
                      </a:r>
                      <a:endParaRPr lang="en-US" altLang="zh-TW" sz="2400" b="1" kern="1200" dirty="0">
                        <a:solidFill>
                          <a:schemeClr val="tx1">
                            <a:lumMod val="9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9pPr>
                    </a:lstStyle>
                    <a:p>
                      <a:pPr marL="26670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zh-TW" altLang="en-US" sz="2400" b="1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  <a:sym typeface="Wingdings" panose="05000000000000000000" pitchFamily="2" charset="2"/>
                        </a:rPr>
                        <a:t>新型料卷自動貼標機</a:t>
                      </a:r>
                      <a:r>
                        <a:rPr lang="en-US" altLang="zh-TW" sz="2400" b="1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  <a:sym typeface="Wingdings" panose="05000000000000000000" pitchFamily="2" charset="2"/>
                        </a:rPr>
                        <a:t>(SIP)</a:t>
                      </a: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9pPr>
                    </a:lstStyle>
                    <a:p>
                      <a:pPr marL="266700" marR="0" lvl="0" indent="-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FE2EA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Carl Ko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FE2EA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9pPr>
                    </a:lstStyle>
                    <a:p>
                      <a:pPr marL="26670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2024/Q3</a:t>
                      </a:r>
                      <a:endParaRPr lang="en-US" altLang="zh-TW" sz="2400" b="1" kern="1200" dirty="0">
                        <a:solidFill>
                          <a:schemeClr val="tx1">
                            <a:lumMod val="9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243920"/>
                  </a:ext>
                </a:extLst>
              </a:tr>
              <a:tr h="660374">
                <a:tc>
                  <a:txBody>
                    <a:bodyPr/>
                    <a:lstStyle/>
                    <a:p>
                      <a:pPr marL="266700" marR="0" lvl="0" indent="-26193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Arial" pitchFamily="34" charset="0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5</a:t>
                      </a:r>
                      <a:endParaRPr lang="en-US" altLang="zh-TW" sz="2400" b="1" kern="1200" dirty="0">
                        <a:solidFill>
                          <a:schemeClr val="tx1">
                            <a:lumMod val="9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9pPr>
                    </a:lstStyle>
                    <a:p>
                      <a:pPr marL="26670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zh-TW" altLang="en-US" sz="2400" b="1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  <a:sym typeface="Wingdings" panose="05000000000000000000" pitchFamily="2" charset="2"/>
                        </a:rPr>
                        <a:t>自動搬運</a:t>
                      </a:r>
                      <a:r>
                        <a:rPr lang="en-US" altLang="zh-TW" sz="2400" b="1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  <a:sym typeface="Wingdings" panose="05000000000000000000" pitchFamily="2" charset="2"/>
                        </a:rPr>
                        <a:t>_K7-3F</a:t>
                      </a:r>
                      <a:r>
                        <a:rPr lang="zh-TW" altLang="en-US" sz="2400" b="1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  <a:sym typeface="Wingdings" panose="05000000000000000000" pitchFamily="2" charset="2"/>
                        </a:rPr>
                        <a:t>基板區</a:t>
                      </a:r>
                      <a:endParaRPr lang="en-US" altLang="zh-TW" sz="2400" b="1" kern="1200" dirty="0" smtClean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  <a:sym typeface="Wingdings" panose="05000000000000000000" pitchFamily="2" charset="2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9pPr>
                    </a:lstStyle>
                    <a:p>
                      <a:pPr marL="266700" marR="0" lvl="0" indent="-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kumimoji="0" lang="en-US" altLang="zh-TW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FE2EA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Carl Ko</a:t>
                      </a:r>
                      <a:endParaRPr kumimoji="0" lang="en-US" altLang="zh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FE2EA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hnschrift SemiBold Condensed"/>
                          <a:ea typeface="微軟正黑體"/>
                        </a:defRPr>
                      </a:lvl9pPr>
                    </a:lstStyle>
                    <a:p>
                      <a:pPr marL="26670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0000"/>
                        </a:buClr>
                        <a:buSzPct val="50000"/>
                        <a:buFont typeface="Wingdings" pitchFamily="2" charset="2"/>
                        <a:buNone/>
                        <a:tabLst>
                          <a:tab pos="0" algn="r"/>
                        </a:tabLst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chemeClr val="tx1">
                              <a:lumMod val="90000"/>
                            </a:schemeClr>
                          </a:solidFill>
                          <a:latin typeface="Bahnschrift SemiBold SemiConden" panose="020B0502040204020203" pitchFamily="34" charset="0"/>
                          <a:ea typeface="微軟正黑體" panose="020B0604030504040204" pitchFamily="34" charset="-120"/>
                          <a:cs typeface="Prompt Bold" panose="00000800000000000000" pitchFamily="2" charset="-34"/>
                        </a:rPr>
                        <a:t>2024/Q4</a:t>
                      </a:r>
                      <a:endParaRPr lang="en-US" altLang="zh-TW" sz="2400" b="1" kern="1200" dirty="0">
                        <a:solidFill>
                          <a:schemeClr val="tx1">
                            <a:lumMod val="90000"/>
                          </a:schemeClr>
                        </a:solidFill>
                        <a:latin typeface="Bahnschrift SemiBold SemiConden" panose="020B0502040204020203" pitchFamily="34" charset="0"/>
                        <a:ea typeface="微軟正黑體" panose="020B0604030504040204" pitchFamily="34" charset="-120"/>
                        <a:cs typeface="Prompt Bold" panose="00000800000000000000" pitchFamily="2" charset="-34"/>
                      </a:endParaRPr>
                    </a:p>
                  </a:txBody>
                  <a:tcPr marL="99056" marR="99056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697957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9072881" y="682428"/>
            <a:ext cx="2091846" cy="156966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zh-TW" alt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系統精進</a:t>
            </a:r>
            <a:r>
              <a:rPr lang="zh-TW" altLang="en-US" sz="2000" b="1" dirty="0" smtClean="0"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2</a:t>
            </a:r>
          </a:p>
          <a:p>
            <a:pPr algn="r"/>
            <a:r>
              <a:rPr lang="zh-TW" alt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自動化專案</a:t>
            </a:r>
            <a:r>
              <a:rPr lang="zh-TW" altLang="en-US" sz="2000" b="1" dirty="0"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微軟正黑體" panose="020B0604030504040204" pitchFamily="34" charset="-120"/>
              </a:rPr>
              <a:t>3</a:t>
            </a:r>
          </a:p>
          <a:p>
            <a:pPr algn="r"/>
            <a:endParaRPr lang="zh-TW" altLang="en-US" sz="3200" b="1" dirty="0">
              <a:solidFill>
                <a:schemeClr val="accent4">
                  <a:lumMod val="40000"/>
                  <a:lumOff val="60000"/>
                </a:schemeClr>
              </a:solidFill>
              <a:latin typeface="Bahnschrift SemiBold SemiConden" panose="020B0502040204020203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196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92A083E-3923-4821-8E2E-6AF09245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Thank you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3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0.xml><?xml version="1.0" encoding="utf-8"?>
<a:theme xmlns:a="http://schemas.openxmlformats.org/drawingml/2006/main" name="2_Template PresentationGo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4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4.xml><?xml version="1.0" encoding="utf-8"?>
<a:theme xmlns:a="http://schemas.openxmlformats.org/drawingml/2006/main" name="5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6.xml><?xml version="1.0" encoding="utf-8"?>
<a:theme xmlns:a="http://schemas.openxmlformats.org/drawingml/2006/main" name="7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7.xml><?xml version="1.0" encoding="utf-8"?>
<a:theme xmlns:a="http://schemas.openxmlformats.org/drawingml/2006/main" name="8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8.xml><?xml version="1.0" encoding="utf-8"?>
<a:theme xmlns:a="http://schemas.openxmlformats.org/drawingml/2006/main" name="9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19.xml><?xml version="1.0" encoding="utf-8"?>
<a:theme xmlns:a="http://schemas.openxmlformats.org/drawingml/2006/main" name="14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ASE_Medium">
      <a:majorFont>
        <a:latin typeface="Prompt Medium"/>
        <a:ea typeface="Noto Sans TC Medium"/>
        <a:cs typeface=""/>
      </a:majorFont>
      <a:minorFont>
        <a:latin typeface="Prompt Medium"/>
        <a:ea typeface="Noto Sans T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2.xml><?xml version="1.0" encoding="utf-8"?>
<a:theme xmlns:a="http://schemas.openxmlformats.org/drawingml/2006/main" name="1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YaHei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20.xml><?xml version="1.0" encoding="utf-8"?>
<a:theme xmlns:a="http://schemas.openxmlformats.org/drawingml/2006/main" name="15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6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YaHei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4.xml><?xml version="1.0" encoding="utf-8"?>
<a:theme xmlns:a="http://schemas.openxmlformats.org/drawingml/2006/main" name="3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YaHei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5.xml><?xml version="1.0" encoding="utf-8"?>
<a:theme xmlns:a="http://schemas.openxmlformats.org/drawingml/2006/main" name="4_ASE blue">
  <a:themeElements>
    <a:clrScheme name="ASE">
      <a:dk1>
        <a:srgbClr val="54565A"/>
      </a:dk1>
      <a:lt1>
        <a:srgbClr val="DFE2EA"/>
      </a:lt1>
      <a:dk2>
        <a:srgbClr val="1D3253"/>
      </a:dk2>
      <a:lt2>
        <a:srgbClr val="FFFFFF"/>
      </a:lt2>
      <a:accent1>
        <a:srgbClr val="1D3253"/>
      </a:accent1>
      <a:accent2>
        <a:srgbClr val="EA664A"/>
      </a:accent2>
      <a:accent3>
        <a:srgbClr val="058247"/>
      </a:accent3>
      <a:accent4>
        <a:srgbClr val="FEDF58"/>
      </a:accent4>
      <a:accent5>
        <a:srgbClr val="00B0A2"/>
      </a:accent5>
      <a:accent6>
        <a:srgbClr val="70AD47"/>
      </a:accent6>
      <a:hlink>
        <a:srgbClr val="058247"/>
      </a:hlink>
      <a:folHlink>
        <a:srgbClr val="DC587C"/>
      </a:folHlink>
    </a:clrScheme>
    <a:fontScheme name="YaHei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" id="{784C4673-0004-4662-8096-BC84052451DF}" vid="{158F6856-5EE0-4D30-A45C-9FA9BCA6FD1A}"/>
    </a:ext>
  </a:extLst>
</a:theme>
</file>

<file path=ppt/theme/theme6.xml><?xml version="1.0" encoding="utf-8"?>
<a:theme xmlns:a="http://schemas.openxmlformats.org/drawingml/2006/main" name="184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85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C</Template>
  <TotalTime>42808</TotalTime>
  <Words>594</Words>
  <Application>Microsoft Office PowerPoint</Application>
  <PresentationFormat>寬螢幕</PresentationFormat>
  <Paragraphs>115</Paragraphs>
  <Slides>6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21</vt:i4>
      </vt:variant>
      <vt:variant>
        <vt:lpstr>投影片標題</vt:lpstr>
      </vt:variant>
      <vt:variant>
        <vt:i4>6</vt:i4>
      </vt:variant>
    </vt:vector>
  </HeadingPairs>
  <TitlesOfParts>
    <vt:vector size="43" baseType="lpstr">
      <vt:lpstr>Microsoft YaHei</vt:lpstr>
      <vt:lpstr>Noto Sans TC Medium</vt:lpstr>
      <vt:lpstr>Open Sans</vt:lpstr>
      <vt:lpstr>Prompt</vt:lpstr>
      <vt:lpstr>Prompt Bold</vt:lpstr>
      <vt:lpstr>Prompt ExtraLight</vt:lpstr>
      <vt:lpstr>Prompt Medium</vt:lpstr>
      <vt:lpstr>微軟正黑體</vt:lpstr>
      <vt:lpstr>微軟正黑體</vt:lpstr>
      <vt:lpstr>新細明體</vt:lpstr>
      <vt:lpstr>Arial</vt:lpstr>
      <vt:lpstr>Bahnschrift SemiBold SemiConden</vt:lpstr>
      <vt:lpstr>Calibri</vt:lpstr>
      <vt:lpstr>Calibri Light</vt:lpstr>
      <vt:lpstr>Helvetica</vt:lpstr>
      <vt:lpstr>Wingdings</vt:lpstr>
      <vt:lpstr>ASE blue</vt:lpstr>
      <vt:lpstr>1_ASE blue</vt:lpstr>
      <vt:lpstr>2_ASE blue</vt:lpstr>
      <vt:lpstr>3_ASE blue</vt:lpstr>
      <vt:lpstr>4_ASE blue</vt:lpstr>
      <vt:lpstr>184_Light background</vt:lpstr>
      <vt:lpstr>Template PresentationGo Dark</vt:lpstr>
      <vt:lpstr>1_Template PresentationGO Dark</vt:lpstr>
      <vt:lpstr>185_Light background</vt:lpstr>
      <vt:lpstr>2_Template PresentationGo Dark</vt:lpstr>
      <vt:lpstr>3_Template PresentationGO Dark</vt:lpstr>
      <vt:lpstr>4_Template PresentationGO Dark</vt:lpstr>
      <vt:lpstr>5_ASE blue</vt:lpstr>
      <vt:lpstr>5_Template PresentationGO Dark</vt:lpstr>
      <vt:lpstr>6_ASE blue</vt:lpstr>
      <vt:lpstr>7_ASE blue</vt:lpstr>
      <vt:lpstr>8_ASE blue</vt:lpstr>
      <vt:lpstr>9_ASE blue</vt:lpstr>
      <vt:lpstr>14_ASE blue</vt:lpstr>
      <vt:lpstr>15_Light background</vt:lpstr>
      <vt:lpstr>6_Template PresentationGo Dark</vt:lpstr>
      <vt:lpstr>K7 工作區域劃分</vt:lpstr>
      <vt:lpstr>人機協作模式</vt:lpstr>
      <vt:lpstr>材料收料作業模式</vt:lpstr>
      <vt:lpstr>收料大視野</vt:lpstr>
      <vt:lpstr>PowerPoint 簡報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ASE Presentation Template</dc:title>
  <dc:creator>Corp_comms@aseglobal.com</dc:creator>
  <cp:keywords>Security C</cp:keywords>
  <dc:description>Security C</dc:description>
  <cp:lastModifiedBy>柯明政</cp:lastModifiedBy>
  <cp:revision>797</cp:revision>
  <cp:lastPrinted>2023-09-25T10:16:32Z</cp:lastPrinted>
  <dcterms:created xsi:type="dcterms:W3CDTF">2022-08-12T07:39:20Z</dcterms:created>
  <dcterms:modified xsi:type="dcterms:W3CDTF">2024-03-29T09:14:17Z</dcterms:modified>
</cp:coreProperties>
</file>